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6" r:id="rId9"/>
    <p:sldId id="267" r:id="rId10"/>
    <p:sldId id="268" r:id="rId11"/>
  </p:sldIdLst>
  <p:sldSz cx="9144000" cy="5143500" type="screen16x9"/>
  <p:notesSz cx="6858000" cy="9144000"/>
  <p:embeddedFontLst>
    <p:embeddedFont>
      <p:font typeface="Imprima" panose="020B0604020202020204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76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BBA463E-82CD-4EE5-B155-67AFBD92124C}">
  <a:tblStyle styleId="{7BBA463E-82CD-4EE5-B155-67AFBD9212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931910A-612E-406C-9AAA-63B3F989C4C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492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0388ec63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0388ec630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4cbaad39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4cbaad39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c652b2aa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c652b2aa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76e200bf59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76e200bf59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Handing out stuff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0660a5fe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0660a5fe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6f152fd536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6f152fd536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87e443bfe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87e443bfe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70660a5f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70660a5fe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0388ec63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70388ec63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041017fb4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7041017fb4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9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5025" y="843025"/>
            <a:ext cx="3494851" cy="37633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53125" y="117300"/>
            <a:ext cx="8858100" cy="4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Wie geht’s? </a:t>
            </a:r>
            <a:endParaRPr sz="2400">
              <a:latin typeface="Imprima"/>
              <a:ea typeface="Imprima"/>
              <a:cs typeface="Imprima"/>
              <a:sym typeface="Imprima"/>
            </a:endParaRPr>
          </a:p>
        </p:txBody>
      </p:sp>
      <p:graphicFrame>
        <p:nvGraphicFramePr>
          <p:cNvPr id="56" name="Google Shape;56;p13"/>
          <p:cNvGraphicFramePr/>
          <p:nvPr/>
        </p:nvGraphicFramePr>
        <p:xfrm>
          <a:off x="197300" y="717800"/>
          <a:ext cx="4816275" cy="3716435"/>
        </p:xfrm>
        <a:graphic>
          <a:graphicData uri="http://schemas.openxmlformats.org/drawingml/2006/table">
            <a:tbl>
              <a:tblPr>
                <a:noFill/>
                <a:tableStyleId>{7BBA463E-82CD-4EE5-B155-67AFBD92124C}</a:tableStyleId>
              </a:tblPr>
              <a:tblGrid>
                <a:gridCol w="179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9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2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Mir geht’s…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wunderbar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fantastisch  </a:t>
                      </a:r>
                      <a:r>
                        <a:rPr lang="en-GB" sz="1800" i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prima      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toll                </a:t>
                      </a:r>
                      <a:endParaRPr sz="180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sehr gut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gut        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(nur) okay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nicht gut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schlecht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furchtbar     </a:t>
                      </a:r>
                      <a:r>
                        <a:rPr lang="en-GB" sz="1800" i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7" name="Google Shape;57;p13"/>
          <p:cNvGraphicFramePr/>
          <p:nvPr/>
        </p:nvGraphicFramePr>
        <p:xfrm>
          <a:off x="5138050" y="717800"/>
          <a:ext cx="3873200" cy="3564958"/>
        </p:xfrm>
        <a:graphic>
          <a:graphicData uri="http://schemas.openxmlformats.org/drawingml/2006/table">
            <a:tbl>
              <a:tblPr>
                <a:noFill/>
                <a:tableStyleId>{7BBA463E-82CD-4EE5-B155-67AFBD92124C}</a:tableStyleId>
              </a:tblPr>
              <a:tblGrid>
                <a:gridCol w="1253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9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 bin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Er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ist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Sie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sind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(nicht) hier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krank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müde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spät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 habe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Sie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Deutsch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Musik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Sport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keine Lust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6975" y="522875"/>
            <a:ext cx="637975" cy="6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96300" y="1160850"/>
            <a:ext cx="299625" cy="29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96300" y="1505475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06300" y="194010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83843" y="2809338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96300" y="3221725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 rotWithShape="1">
          <a:blip r:embed="rId10">
            <a:alphaModFix/>
          </a:blip>
          <a:srcRect t="7209"/>
          <a:stretch/>
        </p:blipFill>
        <p:spPr>
          <a:xfrm>
            <a:off x="7787850" y="4260064"/>
            <a:ext cx="1223375" cy="796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636975" y="361135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95925" y="2409400"/>
            <a:ext cx="389626" cy="38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/>
          <p:nvPr/>
        </p:nvSpPr>
        <p:spPr>
          <a:xfrm>
            <a:off x="142950" y="55875"/>
            <a:ext cx="8858100" cy="4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Wie geht’s? </a:t>
            </a:r>
            <a:endParaRPr sz="2400">
              <a:latin typeface="Imprima"/>
              <a:ea typeface="Imprima"/>
              <a:cs typeface="Imprima"/>
              <a:sym typeface="Imprima"/>
            </a:endParaRPr>
          </a:p>
        </p:txBody>
      </p:sp>
      <p:graphicFrame>
        <p:nvGraphicFramePr>
          <p:cNvPr id="72" name="Google Shape;72;p14"/>
          <p:cNvGraphicFramePr/>
          <p:nvPr/>
        </p:nvGraphicFramePr>
        <p:xfrm>
          <a:off x="251575" y="639675"/>
          <a:ext cx="8813950" cy="3716435"/>
        </p:xfrm>
        <a:graphic>
          <a:graphicData uri="http://schemas.openxmlformats.org/drawingml/2006/table">
            <a:tbl>
              <a:tblPr>
                <a:noFill/>
                <a:tableStyleId>{7BBA463E-82CD-4EE5-B155-67AFBD92124C}</a:tableStyleId>
              </a:tblPr>
              <a:tblGrid>
                <a:gridCol w="137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8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535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Mir geht’s…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wunderbar,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fantastisch,  </a:t>
                      </a:r>
                      <a:r>
                        <a:rPr lang="en-GB" sz="1800" i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prima,      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toll,               </a:t>
                      </a:r>
                      <a:endParaRPr sz="180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sehr gut,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gut,        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(nur) okay,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nicht gut,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schlecht,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furchtbar,     </a:t>
                      </a:r>
                      <a:r>
                        <a:rPr lang="en-GB" sz="1800" i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weil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du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sie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es</a:t>
                      </a:r>
                      <a:endParaRPr sz="1800" b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</a:t>
                      </a:r>
                      <a:endParaRPr sz="1800" b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(nicht) hier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krank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müde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spät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bin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bist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sind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3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obwohl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Deutsch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Musik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Sport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keine Lust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 t="7209"/>
          <a:stretch/>
        </p:blipFill>
        <p:spPr>
          <a:xfrm>
            <a:off x="7920625" y="4346764"/>
            <a:ext cx="1223375" cy="796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8275" y="1563000"/>
            <a:ext cx="2402426" cy="25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23150" y="616900"/>
            <a:ext cx="637975" cy="6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1450" y="1164125"/>
            <a:ext cx="299625" cy="29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21450" y="156300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31450" y="1952625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93193" y="3028575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21450" y="341820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182825" y="375570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933525" y="257175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58175" y="1747075"/>
            <a:ext cx="485650" cy="48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845875" y="3556225"/>
            <a:ext cx="593750" cy="5937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/>
          <p:nvPr/>
        </p:nvSpPr>
        <p:spPr>
          <a:xfrm>
            <a:off x="6267150" y="4503825"/>
            <a:ext cx="1056000" cy="3897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15"/>
          <p:cNvGraphicFramePr/>
          <p:nvPr/>
        </p:nvGraphicFramePr>
        <p:xfrm>
          <a:off x="0" y="661375"/>
          <a:ext cx="9144000" cy="3716435"/>
        </p:xfrm>
        <a:graphic>
          <a:graphicData uri="http://schemas.openxmlformats.org/drawingml/2006/table">
            <a:tbl>
              <a:tblPr>
                <a:noFill/>
                <a:tableStyleId>{7BBA463E-82CD-4EE5-B155-67AFBD92124C}</a:tableStyleId>
              </a:tblPr>
              <a:tblGrid>
                <a:gridCol w="137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69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0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535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Mir geht’s…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wunderbar,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fantastisch,  </a:t>
                      </a:r>
                      <a:r>
                        <a:rPr lang="en-GB" sz="1800" i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prima,      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toll,               </a:t>
                      </a:r>
                      <a:endParaRPr sz="180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sehr gut,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gut,        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(nur) okay,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nicht gut, 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schlecht,     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furchtbar,     </a:t>
                      </a:r>
                      <a:r>
                        <a:rPr lang="en-GB" sz="1800" i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</a:t>
                      </a:r>
                      <a:endParaRPr sz="1800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weil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sie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Klasse</a:t>
                      </a:r>
                      <a:endParaRPr sz="1800" b="1">
                        <a:solidFill>
                          <a:srgbClr val="FF0000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 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</a:t>
                      </a: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Sie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meine 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Lieblingslehrer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in</a:t>
                      </a:r>
                      <a:endParaRPr sz="1800" b="1">
                        <a:solidFill>
                          <a:srgbClr val="FF0000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krank / müde / spät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verrückt / bekloppt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zu laut / nervig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bin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sind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35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obwohl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Deutsch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Nase voll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(keine) Lust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(kein) Spaß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1" name="Google Shape;91;p15"/>
          <p:cNvSpPr txBox="1"/>
          <p:nvPr/>
        </p:nvSpPr>
        <p:spPr>
          <a:xfrm>
            <a:off x="229750" y="188"/>
            <a:ext cx="8858100" cy="7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Wie geht’s? </a:t>
            </a:r>
            <a:endParaRPr sz="2400">
              <a:latin typeface="Imprima"/>
              <a:ea typeface="Imprima"/>
              <a:cs typeface="Imprima"/>
              <a:sym typeface="Imprima"/>
            </a:endParaRPr>
          </a:p>
        </p:txBody>
      </p:sp>
      <p:pic>
        <p:nvPicPr>
          <p:cNvPr id="92" name="Google Shape;92;p15"/>
          <p:cNvPicPr preferRelativeResize="0"/>
          <p:nvPr/>
        </p:nvPicPr>
        <p:blipFill rotWithShape="1">
          <a:blip r:embed="rId3">
            <a:alphaModFix/>
          </a:blip>
          <a:srcRect t="7209"/>
          <a:stretch/>
        </p:blipFill>
        <p:spPr>
          <a:xfrm>
            <a:off x="7920625" y="4346764"/>
            <a:ext cx="1223375" cy="7967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59550" y="1569200"/>
            <a:ext cx="2402426" cy="25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45225" y="257175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6325" y="1904613"/>
            <a:ext cx="485650" cy="48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2275" y="3686213"/>
            <a:ext cx="593750" cy="593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/>
          <p:nvPr/>
        </p:nvSpPr>
        <p:spPr>
          <a:xfrm>
            <a:off x="5700902" y="4621627"/>
            <a:ext cx="648900" cy="309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46425" y="1569200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33250" y="2961375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03613" y="3507275"/>
            <a:ext cx="648900" cy="64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/>
          <p:nvPr/>
        </p:nvSpPr>
        <p:spPr>
          <a:xfrm>
            <a:off x="6608800" y="4621627"/>
            <a:ext cx="648900" cy="309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Google Shape;117;p17"/>
          <p:cNvGraphicFramePr/>
          <p:nvPr/>
        </p:nvGraphicFramePr>
        <p:xfrm>
          <a:off x="1135300" y="392700"/>
          <a:ext cx="7024500" cy="4675364"/>
        </p:xfrm>
        <a:graphic>
          <a:graphicData uri="http://schemas.openxmlformats.org/drawingml/2006/table">
            <a:tbl>
              <a:tblPr>
                <a:noFill/>
                <a:tableStyleId>{0931910A-612E-406C-9AAA-63B3F989C4C9}</a:tableStyleId>
              </a:tblPr>
              <a:tblGrid>
                <a:gridCol w="842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2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6025">
                <a:tc rowSpan="6"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i="1" dirty="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</a:t>
                      </a:r>
                      <a:r>
                        <a:rPr lang="en-GB" sz="1800" b="1" i="1" dirty="0" err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Darf</a:t>
                      </a:r>
                      <a:r>
                        <a:rPr lang="en-GB" sz="1800" b="1" i="1" dirty="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ich)</a:t>
                      </a:r>
                      <a:endParaRPr sz="1800" b="1" i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i="1" dirty="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(Kann ich)</a:t>
                      </a:r>
                      <a:endParaRPr sz="1800" b="1" i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 </a:t>
                      </a:r>
                      <a:r>
                        <a:rPr lang="en-GB" sz="1800" b="1" dirty="0" err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möchte</a:t>
                      </a:r>
                      <a:endParaRPr sz="1800" b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rowSpan="6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Whiteboards(tifte)/(tücher)</a:t>
                      </a:r>
                      <a:endParaRPr sz="1800" b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Klebestifte</a:t>
                      </a:r>
                      <a:endParaRPr sz="1800" b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(Arbeits)hefte</a:t>
                      </a:r>
                      <a:endParaRPr sz="1800" b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Karten</a:t>
                      </a:r>
                      <a:endParaRPr sz="1800" b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austeilen(</a:t>
                      </a:r>
                      <a:r>
                        <a:rPr lang="en-GB" sz="1800" b="1" i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?)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35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9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</a:t>
                      </a: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zwei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</a:t>
                      </a: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Teampunkt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</a:t>
                      </a: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)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Lob</a:t>
                      </a:r>
                      <a:endParaRPr sz="1800" b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haben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</a:t>
                      </a:r>
                      <a:r>
                        <a:rPr lang="en-GB" sz="1800" b="1" i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?)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Teampunkte</a:t>
                      </a:r>
                      <a:endParaRPr sz="1800" b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zählen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</a:t>
                      </a:r>
                      <a:r>
                        <a:rPr lang="en-GB" sz="1800" b="1" i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?)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65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mit X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allein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sitzen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</a:t>
                      </a:r>
                      <a:r>
                        <a:rPr lang="en-GB" sz="1800" b="1" i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?)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spielen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</a:t>
                      </a:r>
                      <a:r>
                        <a:rPr lang="en-GB" sz="1800" b="1" i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?)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9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auf </a:t>
                      </a: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Toilette</a:t>
                      </a:r>
                      <a:endParaRPr sz="1800" b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zu 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meiner Musikstunde</a:t>
                      </a:r>
                      <a:endParaRPr sz="1800" b="1">
                        <a:solidFill>
                          <a:srgbClr val="FF0000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zum </a:t>
                      </a: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Krankenpfleger</a:t>
                      </a:r>
                      <a:endParaRPr sz="1800" b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zur 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Schülerbetreuung</a:t>
                      </a:r>
                      <a:endParaRPr sz="1800" b="1">
                        <a:solidFill>
                          <a:srgbClr val="FF0000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 err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gehen</a:t>
                      </a:r>
                      <a:r>
                        <a:rPr lang="en-GB" sz="1800" b="1" dirty="0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(</a:t>
                      </a:r>
                      <a:r>
                        <a:rPr lang="en-GB" sz="1800" b="1" i="1" dirty="0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?)</a:t>
                      </a:r>
                      <a:endParaRPr sz="1800" b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8" name="Google Shape;11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5400" y="3545430"/>
            <a:ext cx="910195" cy="144668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 txBox="1"/>
          <p:nvPr/>
        </p:nvSpPr>
        <p:spPr>
          <a:xfrm>
            <a:off x="1918738" y="-70787"/>
            <a:ext cx="5457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Was brauchst du?</a:t>
            </a:r>
            <a:endParaRPr sz="24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20" name="Google Shape;120;p17"/>
          <p:cNvSpPr/>
          <p:nvPr/>
        </p:nvSpPr>
        <p:spPr>
          <a:xfrm>
            <a:off x="4898051" y="4906847"/>
            <a:ext cx="782223" cy="17052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latin typeface="Arial"/>
              </a:rPr>
              <a:t>SSC</a:t>
            </a:r>
          </a:p>
        </p:txBody>
      </p:sp>
      <p:pic>
        <p:nvPicPr>
          <p:cNvPr id="121" name="Google Shape;12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7718" y="4024938"/>
            <a:ext cx="389626" cy="38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3900" y="4503013"/>
            <a:ext cx="315400" cy="3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24450" y="759100"/>
            <a:ext cx="315400" cy="31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8"/>
          <p:cNvSpPr txBox="1"/>
          <p:nvPr/>
        </p:nvSpPr>
        <p:spPr>
          <a:xfrm>
            <a:off x="1929588" y="108513"/>
            <a:ext cx="5457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Was spielt ihr?</a:t>
            </a:r>
            <a:endParaRPr sz="2400" b="1">
              <a:latin typeface="Imprima"/>
              <a:ea typeface="Imprima"/>
              <a:cs typeface="Imprima"/>
              <a:sym typeface="Imprima"/>
            </a:endParaRPr>
          </a:p>
        </p:txBody>
      </p:sp>
      <p:graphicFrame>
        <p:nvGraphicFramePr>
          <p:cNvPr id="129" name="Google Shape;129;p18"/>
          <p:cNvGraphicFramePr/>
          <p:nvPr/>
        </p:nvGraphicFramePr>
        <p:xfrm>
          <a:off x="136538" y="1010850"/>
          <a:ext cx="4435450" cy="2560260"/>
        </p:xfrm>
        <a:graphic>
          <a:graphicData uri="http://schemas.openxmlformats.org/drawingml/2006/table">
            <a:tbl>
              <a:tblPr>
                <a:noFill/>
                <a:tableStyleId>{7BBA463E-82CD-4EE5-B155-67AFBD92124C}</a:tableStyleId>
              </a:tblPr>
              <a:tblGrid>
                <a:gridCol w="2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 habe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Du hast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Er 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sie </a:t>
                      </a: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es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hat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gewonnen!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verloren! 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b="1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Nase voll!</a:t>
                      </a:r>
                      <a:endParaRPr sz="1800" b="1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 bin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Du bist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sie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es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ist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sind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dran!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der Spielleiter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/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Spielleiterin</a:t>
                      </a:r>
                      <a:endParaRPr sz="1800" b="1">
                        <a:solidFill>
                          <a:srgbClr val="FF0000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0" name="Google Shape;130;p18"/>
          <p:cNvSpPr/>
          <p:nvPr/>
        </p:nvSpPr>
        <p:spPr>
          <a:xfrm>
            <a:off x="4850525" y="814175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Richtig!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1" name="Google Shape;131;p18"/>
          <p:cNvSpPr/>
          <p:nvPr/>
        </p:nvSpPr>
        <p:spPr>
          <a:xfrm flipH="1">
            <a:off x="6294225" y="814175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Falsch!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7737925" y="814175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Mogler!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3" name="Google Shape;133;p18"/>
          <p:cNvSpPr/>
          <p:nvPr/>
        </p:nvSpPr>
        <p:spPr>
          <a:xfrm>
            <a:off x="4850525" y="2094300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>
                <a:latin typeface="Imprima"/>
                <a:ea typeface="Imprima"/>
                <a:cs typeface="Imprima"/>
                <a:sym typeface="Imprima"/>
              </a:rPr>
              <a:t>Nochmal</a:t>
            </a: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4" name="Google Shape;134;p18"/>
          <p:cNvSpPr/>
          <p:nvPr/>
        </p:nvSpPr>
        <p:spPr>
          <a:xfrm flipH="1">
            <a:off x="6294225" y="2094300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Warte!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5" name="Google Shape;135;p18"/>
          <p:cNvSpPr/>
          <p:nvPr/>
        </p:nvSpPr>
        <p:spPr>
          <a:xfrm>
            <a:off x="7737925" y="2094300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Rate!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4850525" y="3374425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Spinner!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7" name="Google Shape;137;p18"/>
          <p:cNvSpPr/>
          <p:nvPr/>
        </p:nvSpPr>
        <p:spPr>
          <a:xfrm flipH="1">
            <a:off x="6294225" y="3374425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Pech!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138" name="Google Shape;138;p18"/>
          <p:cNvSpPr/>
          <p:nvPr/>
        </p:nvSpPr>
        <p:spPr>
          <a:xfrm>
            <a:off x="7737925" y="3374425"/>
            <a:ext cx="1280400" cy="954900"/>
          </a:xfrm>
          <a:prstGeom prst="wedgeRoundRectCallout">
            <a:avLst>
              <a:gd name="adj1" fmla="val -41524"/>
              <a:gd name="adj2" fmla="val 68185"/>
              <a:gd name="adj3" fmla="val 0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Schwein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Imprima"/>
                <a:ea typeface="Imprima"/>
                <a:cs typeface="Imprima"/>
                <a:sym typeface="Imprima"/>
              </a:rPr>
              <a:t>gehabt!</a:t>
            </a:r>
            <a:endParaRPr sz="1800" b="1">
              <a:latin typeface="Imprima"/>
              <a:ea typeface="Imprima"/>
              <a:cs typeface="Imprima"/>
              <a:sym typeface="Imprima"/>
            </a:endParaRPr>
          </a:p>
        </p:txBody>
      </p:sp>
      <p:pic>
        <p:nvPicPr>
          <p:cNvPr id="139" name="Google Shape;13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2650" y="1356450"/>
            <a:ext cx="488275" cy="4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6450" y="1443225"/>
            <a:ext cx="325850" cy="32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515425" y="1443225"/>
            <a:ext cx="548275" cy="5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2950" y="2746400"/>
            <a:ext cx="367675" cy="36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0137" y="2686100"/>
            <a:ext cx="488275" cy="48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470050" y="2656100"/>
            <a:ext cx="548275" cy="5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6550" y="4234475"/>
            <a:ext cx="1143900" cy="80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479025" y="4015750"/>
            <a:ext cx="548275" cy="54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527925" y="3990625"/>
            <a:ext cx="598525" cy="59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363250" y="4157325"/>
            <a:ext cx="655075" cy="65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736950" y="1082513"/>
            <a:ext cx="418225" cy="4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529150" y="1500725"/>
            <a:ext cx="325850" cy="32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10600" y="1826575"/>
            <a:ext cx="418225" cy="41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18575" y="2854900"/>
            <a:ext cx="453425" cy="453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253225" y="2387912"/>
            <a:ext cx="367675" cy="36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" name="Google Shape;188;p20"/>
          <p:cNvGraphicFramePr/>
          <p:nvPr/>
        </p:nvGraphicFramePr>
        <p:xfrm>
          <a:off x="323400" y="586550"/>
          <a:ext cx="8703500" cy="4455160"/>
        </p:xfrm>
        <a:graphic>
          <a:graphicData uri="http://schemas.openxmlformats.org/drawingml/2006/table">
            <a:tbl>
              <a:tblPr>
                <a:noFill/>
                <a:tableStyleId>{0931910A-612E-406C-9AAA-63B3F989C4C9}</a:tableStyleId>
              </a:tblPr>
              <a:tblGrid>
                <a:gridCol w="223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7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6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9400">
                <a:tc rowSpan="5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habe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Fehler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gemacht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 Heft </a:t>
                      </a:r>
                      <a:endParaRPr sz="1800" b="1" i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 Arbeitsheft </a:t>
                      </a:r>
                      <a:endParaRPr sz="1800" b="1" i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meinen Stift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meine Hausaufgaben </a:t>
                      </a:r>
                      <a:endParaRPr sz="1800" b="1" i="1">
                        <a:solidFill>
                          <a:srgbClr val="99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vergessen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keinen Platz mehr 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kann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nicht sehen / hören 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verstehe nicht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 Stift </a:t>
                      </a:r>
                      <a:endParaRPr sz="1800" b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 Klebestift</a:t>
                      </a:r>
                      <a:endParaRPr sz="1800" b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ist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alle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kaputt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 Chromebook</a:t>
                      </a:r>
                      <a:endParaRPr sz="1800" b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 Passwort</a:t>
                      </a:r>
                      <a:endParaRPr sz="1800" b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Mein Login</a:t>
                      </a:r>
                      <a:endParaRPr sz="1800" b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funktioniert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nicht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89" name="Google Shape;1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5750" y="2727150"/>
            <a:ext cx="1619250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0"/>
          <p:cNvSpPr txBox="1"/>
          <p:nvPr/>
        </p:nvSpPr>
        <p:spPr>
          <a:xfrm>
            <a:off x="1918738" y="-12"/>
            <a:ext cx="5457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Was ist das Problem?</a:t>
            </a:r>
            <a:endParaRPr sz="2400" b="1"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2"/>
          <p:cNvSpPr txBox="1"/>
          <p:nvPr/>
        </p:nvSpPr>
        <p:spPr>
          <a:xfrm>
            <a:off x="640225" y="282125"/>
            <a:ext cx="7791300" cy="6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Wie war das?</a:t>
            </a:r>
            <a:endParaRPr sz="3000" b="1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  <p:graphicFrame>
        <p:nvGraphicFramePr>
          <p:cNvPr id="201" name="Google Shape;201;p22"/>
          <p:cNvGraphicFramePr/>
          <p:nvPr/>
        </p:nvGraphicFramePr>
        <p:xfrm>
          <a:off x="640225" y="993575"/>
          <a:ext cx="7791300" cy="3156350"/>
        </p:xfrm>
        <a:graphic>
          <a:graphicData uri="http://schemas.openxmlformats.org/drawingml/2006/table">
            <a:tbl>
              <a:tblPr>
                <a:noFill/>
                <a:tableStyleId>{7BBA463E-82CD-4EE5-B155-67AFBD92124C}</a:tableStyleId>
              </a:tblPr>
              <a:tblGrid>
                <a:gridCol w="214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5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750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Ich habe</a:t>
                      </a:r>
                      <a:endParaRPr sz="3000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Lob</a:t>
                      </a:r>
                      <a:endParaRPr sz="3000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gekriegt</a:t>
                      </a:r>
                      <a:endParaRPr sz="3000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gut</a:t>
                      </a:r>
                      <a:endParaRPr sz="3000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nicht so gut</a:t>
                      </a:r>
                      <a:endParaRPr sz="3000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3000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3000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die Extra Arbeit</a:t>
                      </a:r>
                      <a:endParaRPr sz="3000">
                        <a:solidFill>
                          <a:srgbClr val="FF0000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000">
                          <a:solidFill>
                            <a:schemeClr val="dk1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gemacht</a:t>
                      </a:r>
                      <a:endParaRPr sz="3000">
                        <a:solidFill>
                          <a:schemeClr val="dk1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2" name="Google Shape;202;p22"/>
          <p:cNvSpPr txBox="1"/>
          <p:nvPr/>
        </p:nvSpPr>
        <p:spPr>
          <a:xfrm>
            <a:off x="368950" y="4514125"/>
            <a:ext cx="8507400" cy="4776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i="1" dirty="0" err="1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einen</a:t>
            </a:r>
            <a:r>
              <a:rPr lang="en-GB" sz="1800" i="1" dirty="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Lob =		gut =				nicht gut =</a:t>
            </a:r>
            <a:endParaRPr sz="1800" i="1" dirty="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  <p:pic>
        <p:nvPicPr>
          <p:cNvPr id="203" name="Google Shape;20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9225" y="1746175"/>
            <a:ext cx="596175" cy="59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0825" y="2571750"/>
            <a:ext cx="694500" cy="69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89175" y="993575"/>
            <a:ext cx="694500" cy="69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1425" y="3455425"/>
            <a:ext cx="694500" cy="69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7438" y="0"/>
            <a:ext cx="7029133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Google Shape;216;p24"/>
          <p:cNvGraphicFramePr/>
          <p:nvPr/>
        </p:nvGraphicFramePr>
        <p:xfrm>
          <a:off x="351000" y="733900"/>
          <a:ext cx="7515300" cy="4274429"/>
        </p:xfrm>
        <a:graphic>
          <a:graphicData uri="http://schemas.openxmlformats.org/drawingml/2006/table">
            <a:tbl>
              <a:tblPr>
                <a:noFill/>
                <a:tableStyleId>{0931910A-612E-406C-9AAA-63B3F989C4C9}</a:tableStyleId>
              </a:tblPr>
              <a:tblGrid>
                <a:gridCol w="961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325">
                <a:tc rowSpan="8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 werden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viel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lernen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5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machen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 Lied </a:t>
                      </a:r>
                      <a:endParaRPr sz="1800" b="1" i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singen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mit </a:t>
                      </a: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dem Partner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sprechen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Musik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Text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hören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Paragraf / einen Text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lesen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9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Film / einen Video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sehen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315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Sentence Stealer / Bingo / </a:t>
                      </a:r>
                      <a:r>
                        <a:rPr lang="en-GB" sz="1800" b="1">
                          <a:solidFill>
                            <a:srgbClr val="99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Schiffe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Jenga</a:t>
                      </a: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das (Kein)Schlangenspiel </a:t>
                      </a:r>
                      <a:endParaRPr sz="1800" b="1" i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spielen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7" name="Google Shape;217;p24"/>
          <p:cNvSpPr txBox="1"/>
          <p:nvPr/>
        </p:nvSpPr>
        <p:spPr>
          <a:xfrm>
            <a:off x="1908063" y="144763"/>
            <a:ext cx="5457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Was werden wir heute machen?</a:t>
            </a:r>
            <a:endParaRPr sz="2400" b="1">
              <a:latin typeface="Imprima"/>
              <a:ea typeface="Imprima"/>
              <a:cs typeface="Imprima"/>
              <a:sym typeface="Imprima"/>
            </a:endParaRPr>
          </a:p>
        </p:txBody>
      </p:sp>
      <p:pic>
        <p:nvPicPr>
          <p:cNvPr id="218" name="Google Shape;218;p24" title="Your paragraph tex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00" y="3305900"/>
            <a:ext cx="1731575" cy="1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0E3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" name="Google Shape;223;p25"/>
          <p:cNvGraphicFramePr/>
          <p:nvPr>
            <p:extLst>
              <p:ext uri="{D42A27DB-BD31-4B8C-83A1-F6EECF244321}">
                <p14:modId xmlns:p14="http://schemas.microsoft.com/office/powerpoint/2010/main" val="1307959611"/>
              </p:ext>
            </p:extLst>
          </p:nvPr>
        </p:nvGraphicFramePr>
        <p:xfrm>
          <a:off x="351000" y="733900"/>
          <a:ext cx="7515300" cy="4274429"/>
        </p:xfrm>
        <a:graphic>
          <a:graphicData uri="http://schemas.openxmlformats.org/drawingml/2006/table">
            <a:tbl>
              <a:tblPr>
                <a:noFill/>
                <a:tableStyleId>{0931910A-612E-406C-9AAA-63B3F989C4C9}</a:tableStyleId>
              </a:tblPr>
              <a:tblGrid>
                <a:gridCol w="961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6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9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325">
                <a:tc rowSpan="8"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Wir haben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/>
                </a:tc>
                <a:tc rowSpan="8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viel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gelernt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50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gemacht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 Lied </a:t>
                      </a:r>
                      <a:endParaRPr sz="1800" b="1" i="1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gesungen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mit </a:t>
                      </a: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dem Partner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gesprochen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FF0000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Musik </a:t>
                      </a: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/ </a:t>
                      </a: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Text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gehört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3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Paragraf / einen Text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gelesen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92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0000FF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einen Film / einen Video </a:t>
                      </a:r>
                      <a:endParaRPr sz="1800" b="1" i="1">
                        <a:solidFill>
                          <a:srgbClr val="0000FF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gesehen </a:t>
                      </a:r>
                      <a:endParaRPr sz="1800" b="1" i="1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315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Sentence Stealer / Bingo / </a:t>
                      </a:r>
                      <a:r>
                        <a:rPr lang="en-GB" sz="1800" b="1" dirty="0" err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Schiffe</a:t>
                      </a:r>
                      <a:r>
                        <a:rPr lang="en-GB" sz="1800" b="1" dirty="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/ Jenga</a:t>
                      </a:r>
                      <a:endParaRPr sz="1800" b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das (Kein)</a:t>
                      </a:r>
                      <a:r>
                        <a:rPr lang="en-GB" sz="1800" b="1" dirty="0" err="1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Schlangenspiel</a:t>
                      </a:r>
                      <a:r>
                        <a:rPr lang="en-GB" sz="1800" b="1" dirty="0">
                          <a:solidFill>
                            <a:srgbClr val="38761D"/>
                          </a:solidFill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</a:t>
                      </a:r>
                      <a:endParaRPr sz="1800" b="1" i="1" dirty="0">
                        <a:solidFill>
                          <a:srgbClr val="38761D"/>
                        </a:solidFill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b="1" dirty="0" err="1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gespielt</a:t>
                      </a:r>
                      <a:endParaRPr sz="1800" b="1" i="1" dirty="0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L="63500" marR="63500" marT="63500" marB="635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4" name="Google Shape;224;p25"/>
          <p:cNvSpPr txBox="1"/>
          <p:nvPr/>
        </p:nvSpPr>
        <p:spPr>
          <a:xfrm>
            <a:off x="1908063" y="144763"/>
            <a:ext cx="54576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latin typeface="Imprima"/>
                <a:ea typeface="Imprima"/>
                <a:cs typeface="Imprima"/>
                <a:sym typeface="Imprima"/>
              </a:rPr>
              <a:t>Was haben wir heute gemacht?</a:t>
            </a:r>
            <a:endParaRPr sz="2400" b="1">
              <a:latin typeface="Imprima"/>
              <a:ea typeface="Imprima"/>
              <a:cs typeface="Imprima"/>
              <a:sym typeface="Imprima"/>
            </a:endParaRPr>
          </a:p>
        </p:txBody>
      </p:sp>
      <p:pic>
        <p:nvPicPr>
          <p:cNvPr id="225" name="Google Shape;225;p25" title="Your paragraph tex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00" y="3305900"/>
            <a:ext cx="1731575" cy="17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490</Words>
  <Application>Microsoft Office PowerPoint</Application>
  <PresentationFormat>On-screen Show (16:9)</PresentationFormat>
  <Paragraphs>232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Mrs S West</dc:creator>
  <cp:lastModifiedBy>Mrs S West</cp:lastModifiedBy>
  <cp:revision>3</cp:revision>
  <dcterms:modified xsi:type="dcterms:W3CDTF">2026-03-06T15:43:22Z</dcterms:modified>
</cp:coreProperties>
</file>