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6" r:id="rId5"/>
  </p:sldMasterIdLst>
  <p:notesMasterIdLst>
    <p:notesMasterId r:id="rId20"/>
  </p:notesMasterIdLst>
  <p:sldIdLst>
    <p:sldId id="257" r:id="rId6"/>
    <p:sldId id="256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7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D9E8"/>
    <a:srgbClr val="AC145A"/>
    <a:srgbClr val="0022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FA2CE4-46A9-B8BD-E0B7-89DDE1BB6A29}" v="4" dt="2025-07-11T16:17:23.354"/>
    <p1510:client id="{AE801D1A-9B30-BFEB-BB32-57FA016DB52C}" v="8" dt="2025-07-11T16:20:35.787"/>
    <p1510:client id="{DECD99EE-4AD7-C599-F289-C102AF90D7A9}" v="4" dt="2025-07-11T16:17:17.1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5E9E0-D426-475B-BA83-FE504B624D62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35BCC-1A86-4957-A60B-7F0EB28D9D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02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e30ea7ec27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e30ea7ec27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e30ea7ec27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2e30ea7ec27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e30ea7ec27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e30ea7ec27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e30ea7ec27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e30ea7ec27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D6534-E792-4021-EC05-3BB0D838B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897089-A35C-6A2B-AB24-E57BA419C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1B8A0-D1F1-20C6-CF99-1BD8951230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CC2D7-07B9-47C5-91B2-508E7819505A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E80B0-ACF5-CB8C-FA32-C5DF7234D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68BA4-B13F-D3F1-F64D-A2DBCCFFA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88D960-E336-44B1-9B59-EBC16B5A5315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415AEE7-E974-E4AA-8B55-A979233FEE2B}"/>
              </a:ext>
            </a:extLst>
          </p:cNvPr>
          <p:cNvGrpSpPr/>
          <p:nvPr userDrawn="1"/>
        </p:nvGrpSpPr>
        <p:grpSpPr>
          <a:xfrm>
            <a:off x="6096000" y="0"/>
            <a:ext cx="6096000" cy="848694"/>
            <a:chOff x="6096000" y="0"/>
            <a:chExt cx="6096000" cy="84869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4CB090-DF4A-4309-7E71-295F6E3452B4}"/>
                </a:ext>
              </a:extLst>
            </p:cNvPr>
            <p:cNvSpPr/>
            <p:nvPr/>
          </p:nvSpPr>
          <p:spPr>
            <a:xfrm>
              <a:off x="6096000" y="0"/>
              <a:ext cx="6096000" cy="848694"/>
            </a:xfrm>
            <a:prstGeom prst="rect">
              <a:avLst/>
            </a:prstGeom>
            <a:solidFill>
              <a:srgbClr val="AC145A"/>
            </a:solidFill>
            <a:ln>
              <a:solidFill>
                <a:srgbClr val="AC14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ADB3350-D19A-0437-5E58-D29BD71AE956}"/>
                </a:ext>
              </a:extLst>
            </p:cNvPr>
            <p:cNvSpPr txBox="1"/>
            <p:nvPr/>
          </p:nvSpPr>
          <p:spPr>
            <a:xfrm>
              <a:off x="9086850" y="479362"/>
              <a:ext cx="2237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b="1">
                  <a:solidFill>
                    <a:srgbClr val="002248"/>
                  </a:solidFill>
                </a:rPr>
                <a:t>Language Network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D9B6EFD-F3FD-D695-800B-FDECA5CC8F7E}"/>
                </a:ext>
              </a:extLst>
            </p:cNvPr>
            <p:cNvSpPr txBox="1"/>
            <p:nvPr/>
          </p:nvSpPr>
          <p:spPr>
            <a:xfrm>
              <a:off x="6580415" y="154576"/>
              <a:ext cx="47434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2400" b="1">
                  <a:solidFill>
                    <a:schemeClr val="bg1"/>
                  </a:solidFill>
                </a:rPr>
                <a:t>The Lakes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EDFE398-AA0B-5703-5AF0-1DE7850B1D26}"/>
                </a:ext>
              </a:extLst>
            </p:cNvPr>
            <p:cNvSpPr txBox="1"/>
            <p:nvPr/>
          </p:nvSpPr>
          <p:spPr>
            <a:xfrm>
              <a:off x="6686550" y="541412"/>
              <a:ext cx="25771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1200">
                  <a:solidFill>
                    <a:srgbClr val="002248"/>
                  </a:solidFill>
                </a:rPr>
                <a:t>led by Keswick School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8276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1A1F-6FDC-3B29-B3C5-F631EBB5F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846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8568F-B459-733A-0D50-DE75CC67E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26821"/>
            <a:ext cx="10515600" cy="38501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520DC-024C-602F-ACCD-C91AD451E5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CC2D7-07B9-47C5-91B2-508E7819505A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AAF2E-64CB-3C10-4CBB-9CC6DC088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93F1B-4087-CDAE-71E1-F92C5E08E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88D960-E336-44B1-9B59-EBC16B5A53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276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B1F3A-D4E5-F875-B051-D04A5AD13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1B5B1-5723-70B4-50F9-EFF4F4D2C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B318A-E384-5BD7-DC20-0B30E20C72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CC2D7-07B9-47C5-91B2-508E7819505A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E4AE4-24F9-3CB2-9698-B49F6EA20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8EA03-0F41-3AC6-D8AC-DB6999491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88D960-E336-44B1-9B59-EBC16B5A53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964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7C091-0770-C606-A53A-9DB3CC7E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029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6444C-FDAC-B329-43F8-04C5DC9A4A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10493"/>
            <a:ext cx="5181600" cy="38664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3BFB08-0DB9-9998-E2A3-7AE4213A7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10491"/>
            <a:ext cx="5181600" cy="38664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E13D05-12F2-3FDD-C300-BB644EEB7C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CC2D7-07B9-47C5-91B2-508E7819505A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4E268C-4742-F947-6715-0CC5C49C6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B877F-866C-A8BB-7EDC-0F39E8E46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88D960-E336-44B1-9B59-EBC16B5A53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177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929D7-7073-FA8A-0897-FEBD13E5D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0733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78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584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40" name="Google Shape;140;p23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41" name="Google Shape;141;p2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03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44" name="Google Shape;144;p2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533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8" name="Google Shape;148;p2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665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3" name="Google Shape;153;p2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41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502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60" name="Google Shape;160;p2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079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63" name="Google Shape;163;p2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012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30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67" name="Google Shape;167;p30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68" name="Google Shape;168;p30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9" name="Google Shape;169;p3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312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72" name="Google Shape;172;p3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827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75" name="Google Shape;175;p32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6" name="Google Shape;176;p3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904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7850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lvl="1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lvl="2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lvl="3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lvl="4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lvl="5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lvl="6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lvl="7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lvl="8" indent="-423323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2" name="Google Shape;182;p3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3" name="Google Shape;183;p3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-93131" algn="ctr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3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699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D9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D5C4CB-5C47-8BB0-1680-E9C10789C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7379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DCF081-35AE-CF7F-02F5-6FBC8FAF8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004" y="2597651"/>
            <a:ext cx="10515600" cy="331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A close-up of a sign&#10;&#10;AI-generated content may be incorrect.">
            <a:extLst>
              <a:ext uri="{FF2B5EF4-FFF2-40B4-BE49-F238E27FC236}">
                <a16:creationId xmlns:a16="http://schemas.microsoft.com/office/drawing/2014/main" id="{A05CFD4C-18CA-8EA1-A52C-A770A7B9E6B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0" y="0"/>
            <a:ext cx="4261419" cy="8615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9CD5FE-A59F-BB40-96C9-85936CA69F6E}"/>
              </a:ext>
            </a:extLst>
          </p:cNvPr>
          <p:cNvSpPr/>
          <p:nvPr userDrawn="1"/>
        </p:nvSpPr>
        <p:spPr>
          <a:xfrm>
            <a:off x="0" y="861514"/>
            <a:ext cx="12209608" cy="246356"/>
          </a:xfrm>
          <a:prstGeom prst="rect">
            <a:avLst/>
          </a:prstGeom>
          <a:solidFill>
            <a:srgbClr val="0022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1AD0FF-4F8A-7A05-3582-3F5D505F95F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81"/>
          <a:stretch>
            <a:fillRect/>
          </a:stretch>
        </p:blipFill>
        <p:spPr>
          <a:xfrm>
            <a:off x="1061875" y="5916500"/>
            <a:ext cx="10068249" cy="81768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7169011-713F-EBA9-6A34-F5F145D63626}"/>
              </a:ext>
            </a:extLst>
          </p:cNvPr>
          <p:cNvGrpSpPr/>
          <p:nvPr userDrawn="1"/>
        </p:nvGrpSpPr>
        <p:grpSpPr>
          <a:xfrm>
            <a:off x="6096000" y="0"/>
            <a:ext cx="6096000" cy="848694"/>
            <a:chOff x="6096000" y="0"/>
            <a:chExt cx="6096000" cy="84869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819E1A3-E518-CC3B-F5D5-4EC5BE036FCE}"/>
                </a:ext>
              </a:extLst>
            </p:cNvPr>
            <p:cNvSpPr/>
            <p:nvPr/>
          </p:nvSpPr>
          <p:spPr>
            <a:xfrm>
              <a:off x="6096000" y="0"/>
              <a:ext cx="6096000" cy="848694"/>
            </a:xfrm>
            <a:prstGeom prst="rect">
              <a:avLst/>
            </a:prstGeom>
            <a:solidFill>
              <a:srgbClr val="AC145A"/>
            </a:solidFill>
            <a:ln>
              <a:solidFill>
                <a:srgbClr val="AC14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D239E6B-B6D5-B5B5-019D-1E12F5907DFB}"/>
                </a:ext>
              </a:extLst>
            </p:cNvPr>
            <p:cNvSpPr txBox="1"/>
            <p:nvPr/>
          </p:nvSpPr>
          <p:spPr>
            <a:xfrm>
              <a:off x="9086850" y="479362"/>
              <a:ext cx="2237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b="1">
                  <a:solidFill>
                    <a:srgbClr val="002248"/>
                  </a:solidFill>
                </a:rPr>
                <a:t>Language Network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538CBBC-819D-60B1-3038-865486F84919}"/>
                </a:ext>
              </a:extLst>
            </p:cNvPr>
            <p:cNvSpPr txBox="1"/>
            <p:nvPr/>
          </p:nvSpPr>
          <p:spPr>
            <a:xfrm>
              <a:off x="6580415" y="154576"/>
              <a:ext cx="47434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2400" b="1">
                  <a:solidFill>
                    <a:schemeClr val="bg1"/>
                  </a:solidFill>
                </a:rPr>
                <a:t>The Lakes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60A26C5-2E37-3455-5FF0-8FFA85056584}"/>
                </a:ext>
              </a:extLst>
            </p:cNvPr>
            <p:cNvSpPr txBox="1"/>
            <p:nvPr/>
          </p:nvSpPr>
          <p:spPr>
            <a:xfrm>
              <a:off x="6686550" y="541412"/>
              <a:ext cx="25771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1200">
                  <a:solidFill>
                    <a:srgbClr val="002248"/>
                  </a:solidFill>
                </a:rPr>
                <a:t>led by Keswick School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1237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2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7" name="Google Shape;137;p2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333">
                <a:solidFill>
                  <a:schemeClr val="dk2"/>
                </a:solidFill>
              </a:defRPr>
            </a:lvl1pPr>
            <a:lvl2pPr lvl="1" algn="r" rtl="0">
              <a:buNone/>
              <a:defRPr sz="1333">
                <a:solidFill>
                  <a:schemeClr val="dk2"/>
                </a:solidFill>
              </a:defRPr>
            </a:lvl2pPr>
            <a:lvl3pPr lvl="2" algn="r" rtl="0">
              <a:buNone/>
              <a:defRPr sz="1333">
                <a:solidFill>
                  <a:schemeClr val="dk2"/>
                </a:solidFill>
              </a:defRPr>
            </a:lvl3pPr>
            <a:lvl4pPr lvl="3" algn="r" rtl="0">
              <a:buNone/>
              <a:defRPr sz="1333">
                <a:solidFill>
                  <a:schemeClr val="dk2"/>
                </a:solidFill>
              </a:defRPr>
            </a:lvl4pPr>
            <a:lvl5pPr lvl="4" algn="r" rtl="0">
              <a:buNone/>
              <a:defRPr sz="1333">
                <a:solidFill>
                  <a:schemeClr val="dk2"/>
                </a:solidFill>
              </a:defRPr>
            </a:lvl5pPr>
            <a:lvl6pPr lvl="5" algn="r" rtl="0">
              <a:buNone/>
              <a:defRPr sz="1333">
                <a:solidFill>
                  <a:schemeClr val="dk2"/>
                </a:solidFill>
              </a:defRPr>
            </a:lvl6pPr>
            <a:lvl7pPr lvl="6" algn="r" rtl="0">
              <a:buNone/>
              <a:defRPr sz="1333">
                <a:solidFill>
                  <a:schemeClr val="dk2"/>
                </a:solidFill>
              </a:defRPr>
            </a:lvl7pPr>
            <a:lvl8pPr lvl="7" algn="r" rtl="0">
              <a:buNone/>
              <a:defRPr sz="1333">
                <a:solidFill>
                  <a:schemeClr val="dk2"/>
                </a:solidFill>
              </a:defRPr>
            </a:lvl8pPr>
            <a:lvl9pPr lvl="8" algn="r" rtl="0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5662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7.png"/><Relationship Id="rId7" Type="http://schemas.openxmlformats.org/officeDocument/2006/relationships/image" Target="../media/image23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14.jpg"/><Relationship Id="rId4" Type="http://schemas.openxmlformats.org/officeDocument/2006/relationships/image" Target="../media/image8.jp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C74DD-F213-CC0A-B6F9-8D98836C6B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Register Routines</a:t>
            </a:r>
            <a:br>
              <a:rPr lang="en-GB" dirty="0"/>
            </a:br>
            <a:r>
              <a:rPr lang="en-GB" dirty="0"/>
              <a:t>(Present/Absent)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A3F369F-92BC-62FB-AD5E-D185A1480640}"/>
              </a:ext>
            </a:extLst>
          </p:cNvPr>
          <p:cNvGrpSpPr/>
          <p:nvPr/>
        </p:nvGrpSpPr>
        <p:grpSpPr>
          <a:xfrm>
            <a:off x="6096000" y="0"/>
            <a:ext cx="6096000" cy="848694"/>
            <a:chOff x="6096000" y="0"/>
            <a:chExt cx="6096000" cy="84869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ACBB892-0C2D-F375-C452-9B03C9975452}"/>
                </a:ext>
              </a:extLst>
            </p:cNvPr>
            <p:cNvSpPr/>
            <p:nvPr/>
          </p:nvSpPr>
          <p:spPr>
            <a:xfrm>
              <a:off x="6096000" y="0"/>
              <a:ext cx="6096000" cy="848694"/>
            </a:xfrm>
            <a:prstGeom prst="rect">
              <a:avLst/>
            </a:prstGeom>
            <a:solidFill>
              <a:srgbClr val="AC145A"/>
            </a:solidFill>
            <a:ln>
              <a:solidFill>
                <a:srgbClr val="AC14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73E72C4-E3DE-4B91-6D68-CB0ABF15F0F3}"/>
                </a:ext>
              </a:extLst>
            </p:cNvPr>
            <p:cNvSpPr txBox="1"/>
            <p:nvPr/>
          </p:nvSpPr>
          <p:spPr>
            <a:xfrm>
              <a:off x="9086850" y="479362"/>
              <a:ext cx="2237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b="1">
                  <a:solidFill>
                    <a:srgbClr val="002248"/>
                  </a:solidFill>
                </a:rPr>
                <a:t>Language Network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73B00F2-9428-DD53-195F-E7C0C5EAB1C9}"/>
                </a:ext>
              </a:extLst>
            </p:cNvPr>
            <p:cNvSpPr txBox="1"/>
            <p:nvPr/>
          </p:nvSpPr>
          <p:spPr>
            <a:xfrm>
              <a:off x="6580415" y="154576"/>
              <a:ext cx="47434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2400" b="1">
                  <a:solidFill>
                    <a:schemeClr val="bg1"/>
                  </a:solidFill>
                </a:rPr>
                <a:t>The Lakes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9A26717-84F5-9DB3-5107-0A9FE8B27F2E}"/>
                </a:ext>
              </a:extLst>
            </p:cNvPr>
            <p:cNvSpPr txBox="1"/>
            <p:nvPr/>
          </p:nvSpPr>
          <p:spPr>
            <a:xfrm>
              <a:off x="6686550" y="541412"/>
              <a:ext cx="25771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1200">
                  <a:solidFill>
                    <a:srgbClr val="002248"/>
                  </a:solidFill>
                </a:rPr>
                <a:t>led by Keswick School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008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764339-B4B3-FC13-5128-41473F2C1364}"/>
              </a:ext>
            </a:extLst>
          </p:cNvPr>
          <p:cNvSpPr/>
          <p:nvPr/>
        </p:nvSpPr>
        <p:spPr>
          <a:xfrm>
            <a:off x="6096000" y="0"/>
            <a:ext cx="6096000" cy="848694"/>
          </a:xfrm>
          <a:prstGeom prst="rect">
            <a:avLst/>
          </a:prstGeom>
          <a:solidFill>
            <a:srgbClr val="AC145A"/>
          </a:solidFill>
          <a:ln>
            <a:solidFill>
              <a:srgbClr val="AC14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59228B-4098-90E4-C14F-E5F9FFCAFBAC}"/>
              </a:ext>
            </a:extLst>
          </p:cNvPr>
          <p:cNvSpPr txBox="1"/>
          <p:nvPr/>
        </p:nvSpPr>
        <p:spPr>
          <a:xfrm>
            <a:off x="9086850" y="479362"/>
            <a:ext cx="2237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>
                <a:solidFill>
                  <a:srgbClr val="002248"/>
                </a:solidFill>
              </a:rPr>
              <a:t>Language Network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C53874-5A7A-FA3C-5158-BE240A4A2245}"/>
              </a:ext>
            </a:extLst>
          </p:cNvPr>
          <p:cNvSpPr txBox="1"/>
          <p:nvPr/>
        </p:nvSpPr>
        <p:spPr>
          <a:xfrm>
            <a:off x="6580415" y="154576"/>
            <a:ext cx="474345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2400" b="1">
                <a:solidFill>
                  <a:schemeClr val="bg1"/>
                </a:solidFill>
              </a:rPr>
              <a:t>The Lakes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429DF9-FAA1-24A7-3056-4790A9AAA93D}"/>
              </a:ext>
            </a:extLst>
          </p:cNvPr>
          <p:cNvSpPr txBox="1"/>
          <p:nvPr/>
        </p:nvSpPr>
        <p:spPr>
          <a:xfrm>
            <a:off x="6686550" y="541412"/>
            <a:ext cx="257719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sz="1200">
                <a:solidFill>
                  <a:srgbClr val="002248"/>
                </a:solidFill>
              </a:rPr>
              <a:t>led by Keswick School</a:t>
            </a:r>
          </a:p>
        </p:txBody>
      </p:sp>
      <p:sp>
        <p:nvSpPr>
          <p:cNvPr id="5" name="Google Shape;195;p36">
            <a:extLst>
              <a:ext uri="{FF2B5EF4-FFF2-40B4-BE49-F238E27FC236}">
                <a16:creationId xmlns:a16="http://schemas.microsoft.com/office/drawing/2014/main" id="{3E125ABC-00EB-A7BC-6061-28FECCCB61DA}"/>
              </a:ext>
            </a:extLst>
          </p:cNvPr>
          <p:cNvSpPr txBox="1">
            <a:spLocks noGrp="1"/>
          </p:cNvSpPr>
          <p:nvPr/>
        </p:nvSpPr>
        <p:spPr>
          <a:xfrm>
            <a:off x="2152650" y="126542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 sz="5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Qui est </a:t>
            </a:r>
            <a:r>
              <a:rPr lang="en-GB" sz="5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présent</a:t>
            </a:r>
            <a:r>
              <a:rPr lang="en-GB" sz="5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(</a:t>
            </a:r>
            <a:r>
              <a:rPr lang="en-GB" sz="5000" b="1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e</a:t>
            </a:r>
            <a:r>
              <a:rPr lang="en-GB" sz="5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)?</a:t>
            </a:r>
            <a:endParaRPr sz="5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9" name="Google Shape;196;p36">
            <a:extLst>
              <a:ext uri="{FF2B5EF4-FFF2-40B4-BE49-F238E27FC236}">
                <a16:creationId xmlns:a16="http://schemas.microsoft.com/office/drawing/2014/main" id="{BD5EEEB4-DF2A-1465-8A2F-5FC08895E073}"/>
              </a:ext>
            </a:extLst>
          </p:cNvPr>
          <p:cNvSpPr txBox="1"/>
          <p:nvPr/>
        </p:nvSpPr>
        <p:spPr>
          <a:xfrm>
            <a:off x="2555999" y="2608775"/>
            <a:ext cx="7080000" cy="29838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Je suis présent</a:t>
            </a:r>
            <a:r>
              <a:rPr lang="en-GB" sz="30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(</a:t>
            </a:r>
            <a:r>
              <a:rPr lang="en-GB" sz="30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e</a:t>
            </a:r>
            <a:r>
              <a:rPr lang="en-GB" sz="30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)</a:t>
            </a:r>
            <a:endParaRPr sz="300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T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T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Je suis là</a:t>
            </a:r>
            <a:endParaRPr sz="3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T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T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Bonjour </a:t>
            </a:r>
            <a:r>
              <a:rPr lang="en-GB" sz="30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Madame</a:t>
            </a:r>
            <a:r>
              <a:rPr lang="en-GB" sz="3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 / </a:t>
            </a:r>
            <a:r>
              <a:rPr lang="en-GB" sz="300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Monsieur</a:t>
            </a:r>
            <a:endParaRPr sz="300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778289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FE46CFB-0CE1-47F9-917F-4F99A2FA3D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728108"/>
              </p:ext>
            </p:extLst>
          </p:nvPr>
        </p:nvGraphicFramePr>
        <p:xfrm>
          <a:off x="847725" y="3483887"/>
          <a:ext cx="10515599" cy="1543956"/>
        </p:xfrm>
        <a:graphic>
          <a:graphicData uri="http://schemas.openxmlformats.org/drawingml/2006/table">
            <a:tbl>
              <a:tblPr/>
              <a:tblGrid>
                <a:gridCol w="2000983">
                  <a:extLst>
                    <a:ext uri="{9D8B030D-6E8A-4147-A177-3AD203B41FA5}">
                      <a16:colId xmlns:a16="http://schemas.microsoft.com/office/drawing/2014/main" val="682251710"/>
                    </a:ext>
                  </a:extLst>
                </a:gridCol>
                <a:gridCol w="2614246">
                  <a:extLst>
                    <a:ext uri="{9D8B030D-6E8A-4147-A177-3AD203B41FA5}">
                      <a16:colId xmlns:a16="http://schemas.microsoft.com/office/drawing/2014/main" val="1250289110"/>
                    </a:ext>
                  </a:extLst>
                </a:gridCol>
                <a:gridCol w="1568983">
                  <a:extLst>
                    <a:ext uri="{9D8B030D-6E8A-4147-A177-3AD203B41FA5}">
                      <a16:colId xmlns:a16="http://schemas.microsoft.com/office/drawing/2014/main" val="3145715123"/>
                    </a:ext>
                  </a:extLst>
                </a:gridCol>
                <a:gridCol w="528218">
                  <a:extLst>
                    <a:ext uri="{9D8B030D-6E8A-4147-A177-3AD203B41FA5}">
                      <a16:colId xmlns:a16="http://schemas.microsoft.com/office/drawing/2014/main" val="719999303"/>
                    </a:ext>
                  </a:extLst>
                </a:gridCol>
                <a:gridCol w="3803169">
                  <a:extLst>
                    <a:ext uri="{9D8B030D-6E8A-4147-A177-3AD203B41FA5}">
                      <a16:colId xmlns:a16="http://schemas.microsoft.com/office/drawing/2014/main" val="1392737936"/>
                    </a:ext>
                  </a:extLst>
                </a:gridCol>
              </a:tblGrid>
              <a:tr h="349816">
                <a:tc rowSpan="4"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lang="en-GB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 absent(</a:t>
                      </a:r>
                      <a:r>
                        <a:rPr lang="fr-FR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fr-FR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fr-FR" sz="15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fr-FR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fr-FR" sz="15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n’est pas là</a:t>
                      </a:r>
                      <a:r>
                        <a:rPr lang="fr-FR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fr-FR" sz="15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parce qu’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 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elle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 en retard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603201"/>
                  </a:ext>
                </a:extLst>
              </a:tr>
              <a:tr h="349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 malade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66464"/>
                  </a:ext>
                </a:extLst>
              </a:tr>
              <a:tr h="349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 un cours de musique</a:t>
                      </a:r>
                      <a:r>
                        <a:rPr lang="fr-FR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fr-FR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3737"/>
                  </a:ext>
                </a:extLst>
              </a:tr>
              <a:tr h="349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 chez 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l’infirmière</a:t>
                      </a:r>
                      <a:r>
                        <a:rPr lang="en-GB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0202752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8C281BCD-C6EB-383E-DF2D-F8C6AA71F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34845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Google Shape;201;p37">
            <a:extLst>
              <a:ext uri="{FF2B5EF4-FFF2-40B4-BE49-F238E27FC236}">
                <a16:creationId xmlns:a16="http://schemas.microsoft.com/office/drawing/2014/main" id="{7BEF182B-8E14-EFA1-50C5-65FC74931BAC}"/>
              </a:ext>
            </a:extLst>
          </p:cNvPr>
          <p:cNvSpPr txBox="1">
            <a:spLocks noGrp="1"/>
          </p:cNvSpPr>
          <p:nvPr/>
        </p:nvSpPr>
        <p:spPr>
          <a:xfrm>
            <a:off x="2000250" y="1794761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 sz="5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Qui est absent(</a:t>
            </a:r>
            <a:r>
              <a:rPr lang="en-GB" sz="5000" b="1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e</a:t>
            </a:r>
            <a:r>
              <a:rPr lang="en-GB" sz="5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)?</a:t>
            </a:r>
            <a:endParaRPr sz="5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966951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76D3A-C4D6-BCB7-FD95-1A2F51753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896317A-E3BF-05CA-0876-171BE6E50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34845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Google Shape;201;p37">
            <a:extLst>
              <a:ext uri="{FF2B5EF4-FFF2-40B4-BE49-F238E27FC236}">
                <a16:creationId xmlns:a16="http://schemas.microsoft.com/office/drawing/2014/main" id="{3B3AD815-4712-B978-8240-D74CBE4302CD}"/>
              </a:ext>
            </a:extLst>
          </p:cNvPr>
          <p:cNvSpPr txBox="1">
            <a:spLocks noGrp="1"/>
          </p:cNvSpPr>
          <p:nvPr/>
        </p:nvSpPr>
        <p:spPr>
          <a:xfrm>
            <a:off x="2000250" y="1794761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 sz="5000" b="1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Qui est absent(</a:t>
            </a:r>
            <a:r>
              <a:rPr lang="en-GB" sz="5000" b="1" i="0" u="none" strike="noStrike" cap="none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e</a:t>
            </a:r>
            <a:r>
              <a:rPr lang="en-GB" sz="5000" b="1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)?</a:t>
            </a:r>
            <a:endParaRPr sz="5000" b="1" i="0" u="none" strike="noStrike" cap="none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T San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3280206-659C-3347-C216-3064530B15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774680"/>
              </p:ext>
            </p:extLst>
          </p:nvPr>
        </p:nvGraphicFramePr>
        <p:xfrm>
          <a:off x="847725" y="3097390"/>
          <a:ext cx="10515599" cy="2315934"/>
        </p:xfrm>
        <a:graphic>
          <a:graphicData uri="http://schemas.openxmlformats.org/drawingml/2006/table">
            <a:tbl>
              <a:tblPr/>
              <a:tblGrid>
                <a:gridCol w="2165106">
                  <a:extLst>
                    <a:ext uri="{9D8B030D-6E8A-4147-A177-3AD203B41FA5}">
                      <a16:colId xmlns:a16="http://schemas.microsoft.com/office/drawing/2014/main" val="330567483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181759769"/>
                    </a:ext>
                  </a:extLst>
                </a:gridCol>
                <a:gridCol w="1580706">
                  <a:extLst>
                    <a:ext uri="{9D8B030D-6E8A-4147-A177-3AD203B41FA5}">
                      <a16:colId xmlns:a16="http://schemas.microsoft.com/office/drawing/2014/main" val="2844512746"/>
                    </a:ext>
                  </a:extLst>
                </a:gridCol>
                <a:gridCol w="528218">
                  <a:extLst>
                    <a:ext uri="{9D8B030D-6E8A-4147-A177-3AD203B41FA5}">
                      <a16:colId xmlns:a16="http://schemas.microsoft.com/office/drawing/2014/main" val="2451983559"/>
                    </a:ext>
                  </a:extLst>
                </a:gridCol>
                <a:gridCol w="3803169">
                  <a:extLst>
                    <a:ext uri="{9D8B030D-6E8A-4147-A177-3AD203B41FA5}">
                      <a16:colId xmlns:a16="http://schemas.microsoft.com/office/drawing/2014/main" val="3777667875"/>
                    </a:ext>
                  </a:extLst>
                </a:gridCol>
              </a:tblGrid>
              <a:tr h="349816">
                <a:tc rowSpan="6"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lang="en-GB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 absent(</a:t>
                      </a:r>
                      <a:r>
                        <a:rPr lang="fr-FR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fr-FR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fr-FR" sz="15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fr-FR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fr-FR" sz="15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n’est pas là</a:t>
                      </a:r>
                      <a:r>
                        <a:rPr lang="fr-FR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fr-FR" sz="15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parce qu’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car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 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elle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 en retard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588874"/>
                  </a:ext>
                </a:extLst>
              </a:tr>
              <a:tr h="349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 malade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7035915"/>
                  </a:ext>
                </a:extLst>
              </a:tr>
              <a:tr h="349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 en vacances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1397318"/>
                  </a:ext>
                </a:extLst>
              </a:tr>
              <a:tr h="349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 un cours de musique</a:t>
                      </a:r>
                      <a:r>
                        <a:rPr lang="fr-FR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fr-FR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3150246"/>
                  </a:ext>
                </a:extLst>
              </a:tr>
              <a:tr h="349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 chez l’infirmière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431984"/>
                  </a:ext>
                </a:extLst>
              </a:tr>
              <a:tr h="349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n’a pas fait ses devoirs</a:t>
                      </a:r>
                      <a:r>
                        <a:rPr lang="fr-FR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fr-FR" sz="15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2696088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DDF885B5-EB1A-0C7D-7CB8-DA00225CB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30972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45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1B476-7AB2-F9B0-2D40-1CF719009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F38F781A-E599-F026-9A1A-C63CD58A4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34845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Google Shape;201;p37">
            <a:extLst>
              <a:ext uri="{FF2B5EF4-FFF2-40B4-BE49-F238E27FC236}">
                <a16:creationId xmlns:a16="http://schemas.microsoft.com/office/drawing/2014/main" id="{A4EA5203-8F1F-7308-5003-62CDF95EEDFB}"/>
              </a:ext>
            </a:extLst>
          </p:cNvPr>
          <p:cNvSpPr txBox="1">
            <a:spLocks noGrp="1"/>
          </p:cNvSpPr>
          <p:nvPr/>
        </p:nvSpPr>
        <p:spPr>
          <a:xfrm>
            <a:off x="1988527" y="1248726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 sz="5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Qui est absent(</a:t>
            </a:r>
            <a:r>
              <a:rPr lang="en-GB" sz="5000" b="1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e</a:t>
            </a:r>
            <a:r>
              <a:rPr lang="en-GB" sz="50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)?</a:t>
            </a:r>
            <a:endParaRPr sz="50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700DC53-AB17-B69A-A0D6-635FD12AB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30972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9D5C650-74E4-949B-9711-2BC6962BD5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344329"/>
              </p:ext>
            </p:extLst>
          </p:nvPr>
        </p:nvGraphicFramePr>
        <p:xfrm>
          <a:off x="308464" y="2545794"/>
          <a:ext cx="11695966" cy="3333455"/>
        </p:xfrm>
        <a:graphic>
          <a:graphicData uri="http://schemas.openxmlformats.org/drawingml/2006/table">
            <a:tbl>
              <a:tblPr/>
              <a:tblGrid>
                <a:gridCol w="1649290">
                  <a:extLst>
                    <a:ext uri="{9D8B030D-6E8A-4147-A177-3AD203B41FA5}">
                      <a16:colId xmlns:a16="http://schemas.microsoft.com/office/drawing/2014/main" val="3049696571"/>
                    </a:ext>
                  </a:extLst>
                </a:gridCol>
                <a:gridCol w="2262554">
                  <a:extLst>
                    <a:ext uri="{9D8B030D-6E8A-4147-A177-3AD203B41FA5}">
                      <a16:colId xmlns:a16="http://schemas.microsoft.com/office/drawing/2014/main" val="509419105"/>
                    </a:ext>
                  </a:extLst>
                </a:gridCol>
                <a:gridCol w="1641230">
                  <a:extLst>
                    <a:ext uri="{9D8B030D-6E8A-4147-A177-3AD203B41FA5}">
                      <a16:colId xmlns:a16="http://schemas.microsoft.com/office/drawing/2014/main" val="1308737043"/>
                    </a:ext>
                  </a:extLst>
                </a:gridCol>
                <a:gridCol w="1348154">
                  <a:extLst>
                    <a:ext uri="{9D8B030D-6E8A-4147-A177-3AD203B41FA5}">
                      <a16:colId xmlns:a16="http://schemas.microsoft.com/office/drawing/2014/main" val="512843470"/>
                    </a:ext>
                  </a:extLst>
                </a:gridCol>
                <a:gridCol w="4794738">
                  <a:extLst>
                    <a:ext uri="{9D8B030D-6E8A-4147-A177-3AD203B41FA5}">
                      <a16:colId xmlns:a16="http://schemas.microsoft.com/office/drawing/2014/main" val="1058579932"/>
                    </a:ext>
                  </a:extLst>
                </a:gridCol>
              </a:tblGrid>
              <a:tr h="349816">
                <a:tc rowSpan="8"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 absent(</a:t>
                      </a:r>
                      <a:r>
                        <a:rPr lang="fr-FR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fr-FR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fr-FR" sz="15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fr-FR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fr-FR" sz="15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n’est pas là</a:t>
                      </a:r>
                      <a:r>
                        <a:rPr lang="fr-FR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fr-FR" sz="15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parce qu’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car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puisqu’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 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elle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 en retard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127917"/>
                  </a:ext>
                </a:extLst>
              </a:tr>
              <a:tr h="349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 malade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420559"/>
                  </a:ext>
                </a:extLst>
              </a:tr>
              <a:tr h="349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 en vacances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911801"/>
                  </a:ext>
                </a:extLst>
              </a:tr>
              <a:tr h="349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 un cours de musique</a:t>
                      </a:r>
                      <a:r>
                        <a:rPr lang="fr-FR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fr-FR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5624279"/>
                  </a:ext>
                </a:extLst>
              </a:tr>
              <a:tr h="349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 chez l’infirmière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0770336"/>
                  </a:ext>
                </a:extLst>
              </a:tr>
              <a:tr h="349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n’a pas fait ses devoirs</a:t>
                      </a:r>
                      <a:r>
                        <a:rPr lang="fr-FR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fr-FR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6674581"/>
                  </a:ext>
                </a:extLst>
              </a:tr>
              <a:tr h="349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 un(</a:t>
                      </a:r>
                      <a:r>
                        <a:rPr lang="en-GB" sz="1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 rebelle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en-GB" sz="1500" b="0" i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3762559"/>
                  </a:ext>
                </a:extLst>
              </a:tr>
              <a:tr h="63153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550"/>
                        </a:lnSpc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 été enlevé(</a:t>
                      </a:r>
                      <a:r>
                        <a:rPr lang="fr-FR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 par des extraterrestres</a:t>
                      </a:r>
                      <a:r>
                        <a:rPr lang="fr-FR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  <a:endParaRPr lang="fr-FR" sz="15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014" marR="78014" marT="39007" marB="39007" anchor="ctr">
                    <a:lnL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48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43914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844C559D-5A65-7A26-6D38-86F763DE3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64" y="254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121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5553AC-4E2E-A890-BBF6-7C7FDA10C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4F9D4-4344-EC96-3F0F-B6DD5D2D23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Register Routines</a:t>
            </a:r>
            <a:br>
              <a:rPr lang="en-GB" dirty="0"/>
            </a:br>
            <a:r>
              <a:rPr lang="en-GB" dirty="0"/>
              <a:t>(How was the register?)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89BDE0D-DE97-F5F7-BD33-AD95523BD866}"/>
              </a:ext>
            </a:extLst>
          </p:cNvPr>
          <p:cNvGrpSpPr/>
          <p:nvPr/>
        </p:nvGrpSpPr>
        <p:grpSpPr>
          <a:xfrm>
            <a:off x="6096000" y="0"/>
            <a:ext cx="6096000" cy="848694"/>
            <a:chOff x="6096000" y="0"/>
            <a:chExt cx="6096000" cy="84869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8648B07-7828-0970-7F43-600D6308ED7C}"/>
                </a:ext>
              </a:extLst>
            </p:cNvPr>
            <p:cNvSpPr/>
            <p:nvPr/>
          </p:nvSpPr>
          <p:spPr>
            <a:xfrm>
              <a:off x="6096000" y="0"/>
              <a:ext cx="6096000" cy="848694"/>
            </a:xfrm>
            <a:prstGeom prst="rect">
              <a:avLst/>
            </a:prstGeom>
            <a:solidFill>
              <a:srgbClr val="AC145A"/>
            </a:solidFill>
            <a:ln>
              <a:solidFill>
                <a:srgbClr val="AC14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330D3E-B544-34D6-0006-52A4CE499302}"/>
                </a:ext>
              </a:extLst>
            </p:cNvPr>
            <p:cNvSpPr txBox="1"/>
            <p:nvPr/>
          </p:nvSpPr>
          <p:spPr>
            <a:xfrm>
              <a:off x="9086850" y="479362"/>
              <a:ext cx="2237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srgbClr val="00224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Language Network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BD41E1-6E59-8095-3193-13B0BA3F187A}"/>
                </a:ext>
              </a:extLst>
            </p:cNvPr>
            <p:cNvSpPr txBox="1"/>
            <p:nvPr/>
          </p:nvSpPr>
          <p:spPr>
            <a:xfrm>
              <a:off x="6580415" y="154576"/>
              <a:ext cx="47434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The Lakes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5FBBAF1-9A1F-44C4-53E1-2707DD744D05}"/>
                </a:ext>
              </a:extLst>
            </p:cNvPr>
            <p:cNvSpPr txBox="1"/>
            <p:nvPr/>
          </p:nvSpPr>
          <p:spPr>
            <a:xfrm>
              <a:off x="6686550" y="541412"/>
              <a:ext cx="25771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224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led by Keswick School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663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AFD69-2B84-FF49-E7D7-E09F41C2E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185C94-36DA-222F-23EF-1C1FD2A1E495}"/>
              </a:ext>
            </a:extLst>
          </p:cNvPr>
          <p:cNvSpPr/>
          <p:nvPr/>
        </p:nvSpPr>
        <p:spPr>
          <a:xfrm>
            <a:off x="6096000" y="0"/>
            <a:ext cx="6096000" cy="848694"/>
          </a:xfrm>
          <a:prstGeom prst="rect">
            <a:avLst/>
          </a:prstGeom>
          <a:solidFill>
            <a:srgbClr val="AC145A"/>
          </a:solidFill>
          <a:ln>
            <a:solidFill>
              <a:srgbClr val="AC14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1041E9-CC6D-6980-9BA6-EB22B16F4493}"/>
              </a:ext>
            </a:extLst>
          </p:cNvPr>
          <p:cNvSpPr txBox="1"/>
          <p:nvPr/>
        </p:nvSpPr>
        <p:spPr>
          <a:xfrm>
            <a:off x="9086850" y="479362"/>
            <a:ext cx="2237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224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Language Network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D822B4-ED98-40B7-AACD-81B341BFAFC1}"/>
              </a:ext>
            </a:extLst>
          </p:cNvPr>
          <p:cNvSpPr txBox="1"/>
          <p:nvPr/>
        </p:nvSpPr>
        <p:spPr>
          <a:xfrm>
            <a:off x="6580415" y="154576"/>
            <a:ext cx="474345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Lakes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C434FB-75DE-DDC4-8843-4049B3AE5544}"/>
              </a:ext>
            </a:extLst>
          </p:cNvPr>
          <p:cNvSpPr txBox="1"/>
          <p:nvPr/>
        </p:nvSpPr>
        <p:spPr>
          <a:xfrm>
            <a:off x="6686550" y="541412"/>
            <a:ext cx="257719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224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led by Keswick School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1964F86-BB15-CA1F-7224-E633DEC1C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647694"/>
              </p:ext>
            </p:extLst>
          </p:nvPr>
        </p:nvGraphicFramePr>
        <p:xfrm>
          <a:off x="494771" y="1992007"/>
          <a:ext cx="10834708" cy="3623340"/>
        </p:xfrm>
        <a:graphic>
          <a:graphicData uri="http://schemas.openxmlformats.org/drawingml/2006/table">
            <a:tbl>
              <a:tblPr/>
              <a:tblGrid>
                <a:gridCol w="3084187">
                  <a:extLst>
                    <a:ext uri="{9D8B030D-6E8A-4147-A177-3AD203B41FA5}">
                      <a16:colId xmlns:a16="http://schemas.microsoft.com/office/drawing/2014/main" val="1560797017"/>
                    </a:ext>
                  </a:extLst>
                </a:gridCol>
                <a:gridCol w="5753681">
                  <a:extLst>
                    <a:ext uri="{9D8B030D-6E8A-4147-A177-3AD203B41FA5}">
                      <a16:colId xmlns:a16="http://schemas.microsoft.com/office/drawing/2014/main" val="2604145363"/>
                    </a:ext>
                  </a:extLst>
                </a:gridCol>
                <a:gridCol w="1996840">
                  <a:extLst>
                    <a:ext uri="{9D8B030D-6E8A-4147-A177-3AD203B41FA5}">
                      <a16:colId xmlns:a16="http://schemas.microsoft.com/office/drawing/2014/main" val="328346381"/>
                    </a:ext>
                  </a:extLst>
                </a:gridCol>
              </a:tblGrid>
              <a:tr h="362334">
                <a:tc rowSpan="10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l’appel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était</a:t>
                      </a:r>
                      <a:r>
                        <a:rPr lang="en-GB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63734" marR="63734" marT="31867" marB="3186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phénoménal!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63734" marR="63734" marT="31867" marB="31867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fontAlgn="auto">
                        <a:lnSpc>
                          <a:spcPts val="2175"/>
                        </a:lnSpc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63734" marR="63734" marT="31867" marB="31867" anchor="ctr">
                    <a:lnL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6656997"/>
                  </a:ext>
                </a:extLst>
              </a:tr>
              <a:tr h="3623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incroyable!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63734" marR="63734" marT="31867" marB="31867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829492"/>
                  </a:ext>
                </a:extLst>
              </a:tr>
              <a:tr h="3623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fantastique!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63734" marR="63734" marT="31867" marB="31867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043704"/>
                  </a:ext>
                </a:extLst>
              </a:tr>
              <a:tr h="3623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trop bien!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63734" marR="63734" marT="31867" marB="31867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050604"/>
                  </a:ext>
                </a:extLst>
              </a:tr>
              <a:tr h="3623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merveilleux!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63734" marR="63734" marT="31867" marB="31867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538237"/>
                  </a:ext>
                </a:extLst>
              </a:tr>
              <a:tr h="3623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affreux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63734" marR="63734" marT="31867" marB="31867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fontAlgn="auto">
                        <a:lnSpc>
                          <a:spcPts val="2175"/>
                        </a:lnSpc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63734" marR="63734" marT="31867" marB="31867" anchor="ctr">
                    <a:lnL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1652120"/>
                  </a:ext>
                </a:extLst>
              </a:tr>
              <a:tr h="3623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déprimant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63734" marR="63734" marT="31867" marB="31867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713062"/>
                  </a:ext>
                </a:extLst>
              </a:tr>
              <a:tr h="3623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atroce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63734" marR="63734" marT="31867" marB="31867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411483"/>
                  </a:ext>
                </a:extLst>
              </a:tr>
              <a:tr h="3623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tragique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63734" marR="63734" marT="31867" marB="31867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541540"/>
                  </a:ext>
                </a:extLst>
              </a:tr>
              <a:tr h="3623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nul</a:t>
                      </a:r>
                      <a:r>
                        <a:rPr lang="en-GB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63734" marR="63734" marT="31867" marB="31867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097688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8D38A886-278D-B152-A3E0-71C274EBC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371" y="176926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9" name="Picture 3" descr="This image rendered as PNG in">
            <a:extLst>
              <a:ext uri="{FF2B5EF4-FFF2-40B4-BE49-F238E27FC236}">
                <a16:creationId xmlns:a16="http://schemas.microsoft.com/office/drawing/2014/main" id="{BD23A0D4-0B7D-69CF-55D4-9B8D4678E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600" y="2173942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miley, Sad, Emotions">
            <a:extLst>
              <a:ext uri="{FF2B5EF4-FFF2-40B4-BE49-F238E27FC236}">
                <a16:creationId xmlns:a16="http://schemas.microsoft.com/office/drawing/2014/main" id="{517EEBF8-3779-0A98-71AE-989FB672A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775" y="3803677"/>
            <a:ext cx="169545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762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C58E1-6A96-CCEB-1940-DDD9F9BF6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4EC20A-A6C4-1A18-3EC1-B386E1446654}"/>
              </a:ext>
            </a:extLst>
          </p:cNvPr>
          <p:cNvSpPr/>
          <p:nvPr/>
        </p:nvSpPr>
        <p:spPr>
          <a:xfrm>
            <a:off x="6096000" y="0"/>
            <a:ext cx="6096000" cy="848694"/>
          </a:xfrm>
          <a:prstGeom prst="rect">
            <a:avLst/>
          </a:prstGeom>
          <a:solidFill>
            <a:srgbClr val="AC145A"/>
          </a:solidFill>
          <a:ln>
            <a:solidFill>
              <a:srgbClr val="AC14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72D40B-466F-6069-2B78-489A6EFFAE5F}"/>
              </a:ext>
            </a:extLst>
          </p:cNvPr>
          <p:cNvSpPr txBox="1"/>
          <p:nvPr/>
        </p:nvSpPr>
        <p:spPr>
          <a:xfrm>
            <a:off x="9086850" y="479362"/>
            <a:ext cx="2237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224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Language Network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EB0F86-519E-6D71-3144-09D7DAD50185}"/>
              </a:ext>
            </a:extLst>
          </p:cNvPr>
          <p:cNvSpPr txBox="1"/>
          <p:nvPr/>
        </p:nvSpPr>
        <p:spPr>
          <a:xfrm>
            <a:off x="6580415" y="154576"/>
            <a:ext cx="474345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Lakes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E14F7B-0BF9-ECBD-53E9-D09D14C7590C}"/>
              </a:ext>
            </a:extLst>
          </p:cNvPr>
          <p:cNvSpPr txBox="1"/>
          <p:nvPr/>
        </p:nvSpPr>
        <p:spPr>
          <a:xfrm>
            <a:off x="6686550" y="541412"/>
            <a:ext cx="257719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224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led by Keswick School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315EF77-D2B7-45BC-86C9-B41D13127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371" y="176926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9" name="Picture 3" descr="This image rendered as PNG in">
            <a:extLst>
              <a:ext uri="{FF2B5EF4-FFF2-40B4-BE49-F238E27FC236}">
                <a16:creationId xmlns:a16="http://schemas.microsoft.com/office/drawing/2014/main" id="{48C0E8AF-3DE0-3B88-D65C-895B3252F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325" y="19812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miley, Sad, Emotions">
            <a:extLst>
              <a:ext uri="{FF2B5EF4-FFF2-40B4-BE49-F238E27FC236}">
                <a16:creationId xmlns:a16="http://schemas.microsoft.com/office/drawing/2014/main" id="{7E363C28-DC59-EC78-C605-112B8D90B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500" y="3801057"/>
            <a:ext cx="169545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B0C42A6-C64C-2AD6-612C-72F16A0220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385933"/>
              </p:ext>
            </p:extLst>
          </p:nvPr>
        </p:nvGraphicFramePr>
        <p:xfrm>
          <a:off x="401588" y="1894932"/>
          <a:ext cx="9907319" cy="3611100"/>
        </p:xfrm>
        <a:graphic>
          <a:graphicData uri="http://schemas.openxmlformats.org/drawingml/2006/table">
            <a:tbl>
              <a:tblPr/>
              <a:tblGrid>
                <a:gridCol w="3983355">
                  <a:extLst>
                    <a:ext uri="{9D8B030D-6E8A-4147-A177-3AD203B41FA5}">
                      <a16:colId xmlns:a16="http://schemas.microsoft.com/office/drawing/2014/main" val="1368520776"/>
                    </a:ext>
                  </a:extLst>
                </a:gridCol>
                <a:gridCol w="1940609">
                  <a:extLst>
                    <a:ext uri="{9D8B030D-6E8A-4147-A177-3AD203B41FA5}">
                      <a16:colId xmlns:a16="http://schemas.microsoft.com/office/drawing/2014/main" val="3582889226"/>
                    </a:ext>
                  </a:extLst>
                </a:gridCol>
                <a:gridCol w="3983355">
                  <a:extLst>
                    <a:ext uri="{9D8B030D-6E8A-4147-A177-3AD203B41FA5}">
                      <a16:colId xmlns:a16="http://schemas.microsoft.com/office/drawing/2014/main" val="807786261"/>
                    </a:ext>
                  </a:extLst>
                </a:gridCol>
              </a:tblGrid>
              <a:tr h="331946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 pense que</a:t>
                      </a: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0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l’appel était</a:t>
                      </a: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phénoménal!</a:t>
                      </a: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13685"/>
                  </a:ext>
                </a:extLst>
              </a:tr>
              <a:tr h="33194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incroyable!</a:t>
                      </a: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850059"/>
                  </a:ext>
                </a:extLst>
              </a:tr>
              <a:tr h="331946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 crois que</a:t>
                      </a: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fantastique!</a:t>
                      </a: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51699"/>
                  </a:ext>
                </a:extLst>
              </a:tr>
              <a:tr h="33194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trop bien!</a:t>
                      </a: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1915689"/>
                  </a:ext>
                </a:extLst>
              </a:tr>
              <a:tr h="331946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 trouve que</a:t>
                      </a: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merveilleux!</a:t>
                      </a: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084883"/>
                  </a:ext>
                </a:extLst>
              </a:tr>
              <a:tr h="33194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affreux</a:t>
                      </a: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8663556"/>
                  </a:ext>
                </a:extLst>
              </a:tr>
              <a:tr h="331946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 </a:t>
                      </a:r>
                      <a:r>
                        <a:rPr lang="en-GB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</a:t>
                      </a: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avis</a:t>
                      </a:r>
                      <a:r>
                        <a:rPr lang="en-GB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déprimant</a:t>
                      </a: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614122"/>
                  </a:ext>
                </a:extLst>
              </a:tr>
              <a:tr h="33194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atroce</a:t>
                      </a: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8960562"/>
                  </a:ext>
                </a:extLst>
              </a:tr>
              <a:tr h="331946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D’après moi</a:t>
                      </a: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tragique</a:t>
                      </a: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9301026"/>
                  </a:ext>
                </a:extLst>
              </a:tr>
              <a:tr h="33194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nul</a:t>
                      </a:r>
                      <a:r>
                        <a:rPr lang="en-GB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2294707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B4D86BA4-F54E-9FE1-CED9-519BBA991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48" y="1541392"/>
            <a:ext cx="12192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12807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39BB9-1689-9323-577D-1A8BE3B71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C3871B2-EEF4-5C3E-51AC-2D8BE267E477}"/>
              </a:ext>
            </a:extLst>
          </p:cNvPr>
          <p:cNvSpPr/>
          <p:nvPr/>
        </p:nvSpPr>
        <p:spPr>
          <a:xfrm>
            <a:off x="6096000" y="0"/>
            <a:ext cx="6096000" cy="848694"/>
          </a:xfrm>
          <a:prstGeom prst="rect">
            <a:avLst/>
          </a:prstGeom>
          <a:solidFill>
            <a:srgbClr val="AC145A"/>
          </a:solidFill>
          <a:ln>
            <a:solidFill>
              <a:srgbClr val="AC14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EFE0CC-F026-5A9F-118E-BC81487730A0}"/>
              </a:ext>
            </a:extLst>
          </p:cNvPr>
          <p:cNvSpPr txBox="1"/>
          <p:nvPr/>
        </p:nvSpPr>
        <p:spPr>
          <a:xfrm>
            <a:off x="9086850" y="479362"/>
            <a:ext cx="2237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224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Language Network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AD4D88-8A5F-3A03-7211-213A65A87459}"/>
              </a:ext>
            </a:extLst>
          </p:cNvPr>
          <p:cNvSpPr txBox="1"/>
          <p:nvPr/>
        </p:nvSpPr>
        <p:spPr>
          <a:xfrm>
            <a:off x="6580415" y="154576"/>
            <a:ext cx="474345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Lakes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775D08-79F8-FDDA-2EB0-EDCD8B915ABF}"/>
              </a:ext>
            </a:extLst>
          </p:cNvPr>
          <p:cNvSpPr txBox="1"/>
          <p:nvPr/>
        </p:nvSpPr>
        <p:spPr>
          <a:xfrm>
            <a:off x="6686550" y="541412"/>
            <a:ext cx="2577193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224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led by Keswick School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72D1879-C529-9D0F-22B7-0BB7408C7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371" y="176926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12AD7B8F-2B4A-6274-B9F1-1950A9175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48" y="1541392"/>
            <a:ext cx="12192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C50C208-6FE8-6DAF-3252-C93BC523C5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219070"/>
              </p:ext>
            </p:extLst>
          </p:nvPr>
        </p:nvGraphicFramePr>
        <p:xfrm>
          <a:off x="678371" y="1541392"/>
          <a:ext cx="10835257" cy="4097980"/>
        </p:xfrm>
        <a:graphic>
          <a:graphicData uri="http://schemas.openxmlformats.org/drawingml/2006/table">
            <a:tbl>
              <a:tblPr/>
              <a:tblGrid>
                <a:gridCol w="1884850">
                  <a:extLst>
                    <a:ext uri="{9D8B030D-6E8A-4147-A177-3AD203B41FA5}">
                      <a16:colId xmlns:a16="http://schemas.microsoft.com/office/drawing/2014/main" val="4044272335"/>
                    </a:ext>
                  </a:extLst>
                </a:gridCol>
                <a:gridCol w="1600543">
                  <a:extLst>
                    <a:ext uri="{9D8B030D-6E8A-4147-A177-3AD203B41FA5}">
                      <a16:colId xmlns:a16="http://schemas.microsoft.com/office/drawing/2014/main" val="24403196"/>
                    </a:ext>
                  </a:extLst>
                </a:gridCol>
                <a:gridCol w="2632473">
                  <a:extLst>
                    <a:ext uri="{9D8B030D-6E8A-4147-A177-3AD203B41FA5}">
                      <a16:colId xmlns:a16="http://schemas.microsoft.com/office/drawing/2014/main" val="655369713"/>
                    </a:ext>
                  </a:extLst>
                </a:gridCol>
                <a:gridCol w="1786931">
                  <a:extLst>
                    <a:ext uri="{9D8B030D-6E8A-4147-A177-3AD203B41FA5}">
                      <a16:colId xmlns:a16="http://schemas.microsoft.com/office/drawing/2014/main" val="4220583332"/>
                    </a:ext>
                  </a:extLst>
                </a:gridCol>
                <a:gridCol w="2930460">
                  <a:extLst>
                    <a:ext uri="{9D8B030D-6E8A-4147-A177-3AD203B41FA5}">
                      <a16:colId xmlns:a16="http://schemas.microsoft.com/office/drawing/2014/main" val="2101346623"/>
                    </a:ext>
                  </a:extLst>
                </a:gridCol>
              </a:tblGrid>
              <a:tr h="409798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 pense que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0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l’appel était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phénoménal!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0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parce que c’était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vite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0764073"/>
                  </a:ext>
                </a:extLst>
              </a:tr>
              <a:tr h="40979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incroyable!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281182"/>
                  </a:ext>
                </a:extLst>
              </a:tr>
              <a:tr h="409798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 crois que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fantastique!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meilleur que le cours dernier</a:t>
                      </a:r>
                      <a:r>
                        <a:rPr lang="fr-FR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3523781"/>
                  </a:ext>
                </a:extLst>
              </a:tr>
              <a:tr h="40979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trop bien!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151568"/>
                  </a:ext>
                </a:extLst>
              </a:tr>
              <a:tr h="409798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 trouve que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merveilleux!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881082"/>
                  </a:ext>
                </a:extLst>
              </a:tr>
              <a:tr h="40979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affreux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lent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7816897"/>
                  </a:ext>
                </a:extLst>
              </a:tr>
              <a:tr h="409798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 mon avis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déprimant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216040"/>
                  </a:ext>
                </a:extLst>
              </a:tr>
              <a:tr h="40979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atroce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pire que le cours dernier</a:t>
                      </a:r>
                      <a:r>
                        <a:rPr lang="fr-FR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617358"/>
                  </a:ext>
                </a:extLst>
              </a:tr>
              <a:tr h="409798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D’après moi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tragique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305158"/>
                  </a:ext>
                </a:extLst>
              </a:tr>
              <a:tr h="40979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nul</a:t>
                      </a:r>
                      <a:r>
                        <a:rPr lang="en-GB" sz="18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81710" marR="81710" marT="40855" marB="40855" anchor="ctr">
                    <a:lnL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4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734872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650B2B59-36BA-6F1A-863E-FBDF88976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597" y="1218630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47" name="Picture 3" descr="Cheetah, Wildcat, Fast, Speed,">
            <a:extLst>
              <a:ext uri="{FF2B5EF4-FFF2-40B4-BE49-F238E27FC236}">
                <a16:creationId xmlns:a16="http://schemas.microsoft.com/office/drawing/2014/main" id="{3E79D2A4-4DBA-0F3E-386F-AF071F6E7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703" y="1666735"/>
            <a:ext cx="9144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nail, Eyes, Funny, Animal">
            <a:extLst>
              <a:ext uri="{FF2B5EF4-FFF2-40B4-BE49-F238E27FC236}">
                <a16:creationId xmlns:a16="http://schemas.microsoft.com/office/drawing/2014/main" id="{50D3DA1D-2C50-4C72-3B6A-BA89CFFEB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478" y="3847211"/>
            <a:ext cx="80962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664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E053B7-91FB-4372-F573-70D94B19D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EC16-2154-9740-A322-47998C9D9D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Classroom Language Posters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CA5F546-EE8F-35AA-7BA8-01FF2D139A33}"/>
              </a:ext>
            </a:extLst>
          </p:cNvPr>
          <p:cNvGrpSpPr/>
          <p:nvPr/>
        </p:nvGrpSpPr>
        <p:grpSpPr>
          <a:xfrm>
            <a:off x="6096000" y="0"/>
            <a:ext cx="6096000" cy="848694"/>
            <a:chOff x="6096000" y="0"/>
            <a:chExt cx="6096000" cy="84869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520DDAF-6361-8099-6878-7410AD387A6B}"/>
                </a:ext>
              </a:extLst>
            </p:cNvPr>
            <p:cNvSpPr/>
            <p:nvPr/>
          </p:nvSpPr>
          <p:spPr>
            <a:xfrm>
              <a:off x="6096000" y="0"/>
              <a:ext cx="6096000" cy="848694"/>
            </a:xfrm>
            <a:prstGeom prst="rect">
              <a:avLst/>
            </a:prstGeom>
            <a:solidFill>
              <a:srgbClr val="AC145A"/>
            </a:solidFill>
            <a:ln>
              <a:solidFill>
                <a:srgbClr val="AC14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FC718CD-E64C-856D-F622-A02A6B9D0029}"/>
                </a:ext>
              </a:extLst>
            </p:cNvPr>
            <p:cNvSpPr txBox="1"/>
            <p:nvPr/>
          </p:nvSpPr>
          <p:spPr>
            <a:xfrm>
              <a:off x="9086850" y="479362"/>
              <a:ext cx="2237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srgbClr val="00224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Language Network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12B043-9D2D-E5AD-2A35-A0ED6CD029EA}"/>
                </a:ext>
              </a:extLst>
            </p:cNvPr>
            <p:cNvSpPr txBox="1"/>
            <p:nvPr/>
          </p:nvSpPr>
          <p:spPr>
            <a:xfrm>
              <a:off x="6580415" y="154576"/>
              <a:ext cx="47434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The Lakes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A3558F2-E049-19FC-129A-ABE3E29638DA}"/>
                </a:ext>
              </a:extLst>
            </p:cNvPr>
            <p:cNvSpPr txBox="1"/>
            <p:nvPr/>
          </p:nvSpPr>
          <p:spPr>
            <a:xfrm>
              <a:off x="6686550" y="541412"/>
              <a:ext cx="25771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224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led by Keswick School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0690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" name="Google Shape;246;p44"/>
          <p:cNvGraphicFramePr/>
          <p:nvPr>
            <p:extLst>
              <p:ext uri="{D42A27DB-BD31-4B8C-83A1-F6EECF244321}">
                <p14:modId xmlns:p14="http://schemas.microsoft.com/office/powerpoint/2010/main" val="3596841272"/>
              </p:ext>
            </p:extLst>
          </p:nvPr>
        </p:nvGraphicFramePr>
        <p:xfrm>
          <a:off x="33" y="-33"/>
          <a:ext cx="12191967" cy="687823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029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81720">
                <a:tc rowSpan="6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Est-</a:t>
                      </a:r>
                      <a:r>
                        <a:rPr lang="en-GB" sz="37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ce</a:t>
                      </a:r>
                      <a:r>
                        <a:rPr lang="en-GB" sz="37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 </a:t>
                      </a:r>
                      <a:r>
                        <a:rPr lang="en-GB" sz="37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que</a:t>
                      </a:r>
                      <a:r>
                        <a:rPr lang="en-GB" sz="37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 je </a:t>
                      </a:r>
                      <a:r>
                        <a:rPr lang="en-GB" sz="37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peux</a:t>
                      </a:r>
                      <a:endParaRPr sz="37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aller</a:t>
                      </a:r>
                      <a:endParaRPr sz="37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rgbClr val="9900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aux toilettes</a:t>
                      </a:r>
                      <a:r>
                        <a:rPr lang="en-GB" sz="37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?</a:t>
                      </a:r>
                      <a:endParaRPr sz="37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à </a:t>
                      </a:r>
                      <a:r>
                        <a:rPr lang="en-GB" sz="370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mon cours</a:t>
                      </a:r>
                      <a:r>
                        <a:rPr lang="en-GB" sz="37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 de musique?</a:t>
                      </a:r>
                      <a:endParaRPr sz="37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630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avoir</a:t>
                      </a:r>
                      <a:endParaRPr sz="37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un stylo / du papier?</a:t>
                      </a:r>
                      <a:endParaRPr sz="3700">
                        <a:solidFill>
                          <a:srgbClr val="0000FF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un mérite / un point?</a:t>
                      </a:r>
                      <a:endParaRPr sz="370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283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être</a:t>
                      </a:r>
                      <a:endParaRPr sz="37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volontaire?</a:t>
                      </a:r>
                      <a:endParaRPr sz="37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283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370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faire</a:t>
                      </a:r>
                      <a:endParaRPr sz="29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370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l’appel?</a:t>
                      </a:r>
                      <a:endParaRPr sz="29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283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chronométrer?</a:t>
                      </a:r>
                      <a:endParaRPr sz="370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8172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parler</a:t>
                      </a:r>
                      <a:endParaRPr sz="37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en</a:t>
                      </a:r>
                      <a:r>
                        <a:rPr lang="en-GB" sz="37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 anglais?</a:t>
                      </a:r>
                      <a:endParaRPr sz="37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en</a:t>
                      </a:r>
                      <a:r>
                        <a:rPr lang="en-GB" sz="37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 français?</a:t>
                      </a:r>
                      <a:endParaRPr sz="37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47" name="Google Shape;24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25474" y="6276847"/>
            <a:ext cx="366433" cy="401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82001" y="5678666"/>
            <a:ext cx="453399" cy="43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52834" y="84535"/>
            <a:ext cx="256033" cy="540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19234" y="511541"/>
            <a:ext cx="800333" cy="80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08534" y="2955561"/>
            <a:ext cx="800333" cy="800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9067" y="4719900"/>
            <a:ext cx="678467" cy="6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4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30282" y="3898663"/>
            <a:ext cx="931948" cy="678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8" name="Google Shape;258;p45"/>
          <p:cNvGraphicFramePr/>
          <p:nvPr>
            <p:extLst>
              <p:ext uri="{D42A27DB-BD31-4B8C-83A1-F6EECF244321}">
                <p14:modId xmlns:p14="http://schemas.microsoft.com/office/powerpoint/2010/main" val="1789184976"/>
              </p:ext>
            </p:extLst>
          </p:nvPr>
        </p:nvGraphicFramePr>
        <p:xfrm>
          <a:off x="0" y="-33"/>
          <a:ext cx="12192033" cy="6820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040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071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72600">
                <a:tc row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Je suis </a:t>
                      </a:r>
                      <a:r>
                        <a:rPr lang="en-GB" sz="40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désolé</a:t>
                      </a:r>
                      <a:r>
                        <a:rPr lang="en-GB" sz="4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(</a:t>
                      </a:r>
                      <a:r>
                        <a:rPr lang="en-GB" sz="40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e</a:t>
                      </a:r>
                      <a:r>
                        <a:rPr lang="en-GB" sz="4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)</a:t>
                      </a:r>
                      <a:endParaRPr sz="40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Excusez</a:t>
                      </a:r>
                      <a:r>
                        <a:rPr lang="en-GB" sz="4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-moi</a:t>
                      </a:r>
                      <a:endParaRPr sz="40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 row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parce que</a:t>
                      </a:r>
                      <a:endParaRPr sz="4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car</a:t>
                      </a:r>
                      <a:endParaRPr sz="4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puisque</a:t>
                      </a:r>
                      <a:endParaRPr sz="4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j’ai</a:t>
                      </a:r>
                      <a:endParaRPr sz="4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oublié</a:t>
                      </a:r>
                      <a:endParaRPr sz="4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mes </a:t>
                      </a:r>
                      <a:r>
                        <a:rPr lang="en-GB" sz="4000">
                          <a:solidFill>
                            <a:srgbClr val="9900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devoirs</a:t>
                      </a:r>
                      <a:r>
                        <a:rPr lang="en-GB" sz="400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!</a:t>
                      </a:r>
                      <a:endParaRPr sz="4000">
                        <a:solidFill>
                          <a:srgbClr val="9900FF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mon </a:t>
                      </a:r>
                      <a:r>
                        <a:rPr lang="en-GB" sz="400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cahier </a:t>
                      </a:r>
                      <a:r>
                        <a:rPr lang="en-GB" sz="4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(de classe)</a:t>
                      </a:r>
                      <a:r>
                        <a:rPr lang="en-GB" sz="400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!</a:t>
                      </a:r>
                      <a:endParaRPr sz="4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2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été</a:t>
                      </a:r>
                      <a:endParaRPr sz="4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absent(</a:t>
                      </a:r>
                      <a:r>
                        <a:rPr lang="en-GB" sz="40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e</a:t>
                      </a:r>
                      <a:r>
                        <a:rPr lang="en-GB" sz="4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)!</a:t>
                      </a:r>
                      <a:endParaRPr sz="4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400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en retard!</a:t>
                      </a:r>
                      <a:endParaRPr sz="400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malade!</a:t>
                      </a:r>
                      <a:endParaRPr sz="400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400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énervant(</a:t>
                      </a:r>
                      <a:r>
                        <a:rPr lang="en-GB" sz="400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e</a:t>
                      </a:r>
                      <a:r>
                        <a:rPr lang="en-GB" sz="400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)!</a:t>
                      </a:r>
                      <a:endParaRPr sz="400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6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je n’ai pas </a:t>
                      </a:r>
                      <a:endParaRPr sz="4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de </a:t>
                      </a:r>
                      <a:r>
                        <a:rPr lang="en-GB" sz="4000" dirty="0" err="1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stylo</a:t>
                      </a:r>
                      <a:r>
                        <a:rPr lang="en-GB" sz="40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!</a:t>
                      </a:r>
                      <a:endParaRPr sz="4000" dirty="0">
                        <a:solidFill>
                          <a:srgbClr val="0000FF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de </a:t>
                      </a:r>
                      <a:r>
                        <a:rPr lang="en-GB" sz="4000" dirty="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cahier</a:t>
                      </a:r>
                      <a:r>
                        <a:rPr lang="en-GB" sz="40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!</a:t>
                      </a:r>
                      <a:endParaRPr sz="4000" dirty="0">
                        <a:solidFill>
                          <a:srgbClr val="0000FF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59" name="Google Shape;25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834" y="4502563"/>
            <a:ext cx="1721967" cy="1703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16901" y="4955501"/>
            <a:ext cx="797700" cy="7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17252" y="5922322"/>
            <a:ext cx="579667" cy="756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417283" y="2789500"/>
            <a:ext cx="414963" cy="708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334933" y="2209833"/>
            <a:ext cx="579667" cy="579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689419" y="3957067"/>
            <a:ext cx="502567" cy="7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4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07698" y="1001898"/>
            <a:ext cx="910433" cy="910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0" name="Google Shape;270;p46"/>
          <p:cNvGraphicFramePr/>
          <p:nvPr>
            <p:extLst>
              <p:ext uri="{D42A27DB-BD31-4B8C-83A1-F6EECF244321}">
                <p14:modId xmlns:p14="http://schemas.microsoft.com/office/powerpoint/2010/main" val="3322536290"/>
              </p:ext>
            </p:extLst>
          </p:nvPr>
        </p:nvGraphicFramePr>
        <p:xfrm>
          <a:off x="42251" y="1545100"/>
          <a:ext cx="4876800" cy="49072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5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72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J’ai</a:t>
                      </a:r>
                      <a:endParaRPr sz="4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fini</a:t>
                      </a: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!</a:t>
                      </a:r>
                      <a:endParaRPr sz="4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gagné</a:t>
                      </a: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!</a:t>
                      </a:r>
                      <a:endParaRPr sz="4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perdu!</a:t>
                      </a:r>
                      <a:endParaRPr sz="4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Je suis</a:t>
                      </a:r>
                      <a:endParaRPr sz="4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désolé</a:t>
                      </a: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(</a:t>
                      </a:r>
                      <a:r>
                        <a:rPr lang="en-GB" sz="40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e</a:t>
                      </a: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)</a:t>
                      </a:r>
                      <a:endParaRPr sz="4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C’est</a:t>
                      </a:r>
                      <a:endParaRPr sz="40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à moi!</a:t>
                      </a:r>
                      <a:endParaRPr sz="4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à </a:t>
                      </a:r>
                      <a:r>
                        <a:rPr lang="en-GB" sz="4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toi</a:t>
                      </a: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!</a:t>
                      </a:r>
                      <a:endParaRPr sz="4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71" name="Google Shape;271;p46"/>
          <p:cNvGraphicFramePr/>
          <p:nvPr>
            <p:extLst>
              <p:ext uri="{D42A27DB-BD31-4B8C-83A1-F6EECF244321}">
                <p14:modId xmlns:p14="http://schemas.microsoft.com/office/powerpoint/2010/main" val="3767061236"/>
              </p:ext>
            </p:extLst>
          </p:nvPr>
        </p:nvGraphicFramePr>
        <p:xfrm>
          <a:off x="5073951" y="1545100"/>
          <a:ext cx="7075800" cy="416083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03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2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63000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Encore </a:t>
                      </a:r>
                      <a:r>
                        <a:rPr lang="en-GB" sz="4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une</a:t>
                      </a: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 </a:t>
                      </a:r>
                      <a:r>
                        <a:rPr lang="en-GB" sz="4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fois</a:t>
                      </a: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!</a:t>
                      </a:r>
                      <a:endParaRPr sz="4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40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Répétez</a:t>
                      </a:r>
                      <a:r>
                        <a:rPr lang="en-GB" sz="40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!</a:t>
                      </a:r>
                      <a:endParaRPr sz="4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Comment </a:t>
                      </a:r>
                      <a:r>
                        <a:rPr lang="en-GB" sz="4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dit</a:t>
                      </a: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-on</a:t>
                      </a:r>
                      <a:endParaRPr sz="4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en</a:t>
                      </a:r>
                      <a:r>
                        <a:rPr lang="en-GB" sz="40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 français?</a:t>
                      </a:r>
                      <a:endParaRPr sz="40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40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en</a:t>
                      </a:r>
                      <a:r>
                        <a:rPr lang="en-GB" sz="40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 anglais?</a:t>
                      </a:r>
                      <a:endParaRPr sz="40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4833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Comment </a:t>
                      </a:r>
                      <a:r>
                        <a:rPr lang="en-GB" sz="4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ça</a:t>
                      </a: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 </a:t>
                      </a:r>
                      <a:r>
                        <a:rPr lang="en-GB" sz="40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s’écrit</a:t>
                      </a:r>
                      <a:r>
                        <a:rPr lang="en-GB" sz="4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PT Sans"/>
                        </a:rPr>
                        <a:t>?</a:t>
                      </a:r>
                      <a:endParaRPr sz="40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PT Sans"/>
                      </a:endParaRPr>
                    </a:p>
                  </a:txBody>
                  <a:tcPr marL="121900" marR="121900" marT="121900" marB="1219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72" name="Google Shape;27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46741" y="3228398"/>
            <a:ext cx="366433" cy="401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46734" y="3831766"/>
            <a:ext cx="453399" cy="43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77425" y="1750818"/>
            <a:ext cx="1123265" cy="112413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46"/>
          <p:cNvSpPr txBox="1"/>
          <p:nvPr/>
        </p:nvSpPr>
        <p:spPr>
          <a:xfrm>
            <a:off x="591500" y="289700"/>
            <a:ext cx="11055200" cy="9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GB" sz="48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lang="en-GB" sz="4800" b="1" kern="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activités</a:t>
            </a:r>
            <a:r>
              <a:rPr lang="en-GB" sz="48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4800" b="1" kern="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GB" sz="48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4800" b="1" kern="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classe</a:t>
            </a:r>
            <a:endParaRPr sz="48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11100" y="4624633"/>
            <a:ext cx="917600" cy="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45398" y="1646468"/>
            <a:ext cx="529335" cy="527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37433" y="1957367"/>
            <a:ext cx="917600" cy="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4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74735" y="2874967"/>
            <a:ext cx="689165" cy="661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4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72100" y="3787171"/>
            <a:ext cx="529333" cy="52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37434" y="5094087"/>
            <a:ext cx="783700" cy="7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4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42325" y="5705934"/>
            <a:ext cx="829764" cy="661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47"/>
          <p:cNvGrpSpPr/>
          <p:nvPr/>
        </p:nvGrpSpPr>
        <p:grpSpPr>
          <a:xfrm>
            <a:off x="344801" y="1"/>
            <a:ext cx="11753033" cy="3292368"/>
            <a:chOff x="258600" y="108650"/>
            <a:chExt cx="8814775" cy="2469276"/>
          </a:xfrm>
        </p:grpSpPr>
        <p:pic>
          <p:nvPicPr>
            <p:cNvPr id="288" name="Google Shape;288;p47"/>
            <p:cNvPicPr preferRelativeResize="0"/>
            <p:nvPr/>
          </p:nvPicPr>
          <p:blipFill rotWithShape="1">
            <a:blip r:embed="rId3">
              <a:alphaModFix/>
            </a:blip>
            <a:srcRect t="34428" b="29963"/>
            <a:stretch/>
          </p:blipFill>
          <p:spPr>
            <a:xfrm>
              <a:off x="258600" y="108650"/>
              <a:ext cx="8644900" cy="2308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47"/>
            <p:cNvSpPr txBox="1"/>
            <p:nvPr/>
          </p:nvSpPr>
          <p:spPr>
            <a:xfrm>
              <a:off x="380250" y="1931625"/>
              <a:ext cx="3000000" cy="646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GB" sz="4000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PT Sans"/>
                </a:rPr>
                <a:t>je ne </a:t>
              </a:r>
              <a:r>
                <a:rPr lang="en-GB" sz="4000" kern="0" dirty="0" err="1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PT Sans"/>
                </a:rPr>
                <a:t>vois</a:t>
              </a:r>
              <a:r>
                <a:rPr lang="en-GB" sz="4000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PT Sans"/>
                </a:rPr>
                <a:t> pas</a:t>
              </a:r>
              <a:endParaRPr sz="1867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90" name="Google Shape;290;p47"/>
            <p:cNvSpPr txBox="1"/>
            <p:nvPr/>
          </p:nvSpPr>
          <p:spPr>
            <a:xfrm>
              <a:off x="3232075" y="1931625"/>
              <a:ext cx="3000000" cy="646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GB" sz="4000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PT Sans"/>
                </a:rPr>
                <a:t>je </a:t>
              </a:r>
              <a:r>
                <a:rPr lang="en-GB" sz="4000" kern="0" dirty="0" err="1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PT Sans"/>
                </a:rPr>
                <a:t>n’entends</a:t>
              </a:r>
              <a:r>
                <a:rPr lang="en-GB" sz="4000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PT Sans"/>
                </a:rPr>
                <a:t> pas</a:t>
              </a:r>
              <a:endParaRPr sz="1867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91" name="Google Shape;291;p47"/>
            <p:cNvSpPr txBox="1"/>
            <p:nvPr/>
          </p:nvSpPr>
          <p:spPr>
            <a:xfrm>
              <a:off x="6073375" y="1931625"/>
              <a:ext cx="3000000" cy="646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GB" sz="4000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PT Sans"/>
                </a:rPr>
                <a:t>je ne parle pas</a:t>
              </a:r>
              <a:endParaRPr sz="1867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pic>
        <p:nvPicPr>
          <p:cNvPr id="292" name="Google Shape;292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4254" y="3437501"/>
            <a:ext cx="1416861" cy="3404401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7"/>
          <p:cNvSpPr txBox="1"/>
          <p:nvPr/>
        </p:nvSpPr>
        <p:spPr>
          <a:xfrm>
            <a:off x="3365833" y="4203133"/>
            <a:ext cx="67136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GB" sz="4000" ker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Je ne comprends pas</a:t>
            </a:r>
            <a:endParaRPr sz="4000" ker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T Sans"/>
            </a:endParaRPr>
          </a:p>
          <a:p>
            <a:pPr defTabSz="1219170">
              <a:buClr>
                <a:srgbClr val="000000"/>
              </a:buClr>
            </a:pPr>
            <a:r>
              <a:rPr lang="en-GB" sz="4000" ker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Je ne sais pas</a:t>
            </a:r>
            <a:endParaRPr sz="4000" ker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T Sans"/>
            </a:endParaRPr>
          </a:p>
          <a:p>
            <a:pPr defTabSz="1219170">
              <a:buClr>
                <a:srgbClr val="000000"/>
              </a:buClr>
            </a:pPr>
            <a:r>
              <a:rPr lang="en-GB" sz="4000" ker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T Sans"/>
              </a:rPr>
              <a:t>Qu’est-ce que c’est que ça?</a:t>
            </a:r>
            <a:endParaRPr sz="4000" ker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T Sans"/>
            </a:endParaRPr>
          </a:p>
        </p:txBody>
      </p:sp>
      <p:sp>
        <p:nvSpPr>
          <p:cNvPr id="294" name="Google Shape;294;p47"/>
          <p:cNvSpPr/>
          <p:nvPr/>
        </p:nvSpPr>
        <p:spPr>
          <a:xfrm>
            <a:off x="344800" y="3404100"/>
            <a:ext cx="11526400" cy="34644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35e3fb-3e95-47c2-ad9d-9f1f4ac7fb4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A6657A29BFAC499ADD5DEB46FFF8C7" ma:contentTypeVersion="10" ma:contentTypeDescription="Create a new document." ma:contentTypeScope="" ma:versionID="71e03c50ab0adc22356c4a58875f3850">
  <xsd:schema xmlns:xsd="http://www.w3.org/2001/XMLSchema" xmlns:xs="http://www.w3.org/2001/XMLSchema" xmlns:p="http://schemas.microsoft.com/office/2006/metadata/properties" xmlns:ns2="3c35e3fb-3e95-47c2-ad9d-9f1f4ac7fb44" targetNamespace="http://schemas.microsoft.com/office/2006/metadata/properties" ma:root="true" ma:fieldsID="ad34c4f55c3a391ed56c4c993af17c83" ns2:_="">
    <xsd:import namespace="3c35e3fb-3e95-47c2-ad9d-9f1f4ac7fb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5e3fb-3e95-47c2-ad9d-9f1f4ac7fb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79a89b1-2c2c-4f7f-9bd7-7914fb13a0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AF9713-2CD2-46E1-B48A-B0022D55CC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70838C-2A85-4862-B5D4-8CBB1C820756}">
  <ds:schemaRefs>
    <ds:schemaRef ds:uri="662c4e79-1285-4845-8800-07b69524f2ee"/>
    <ds:schemaRef ds:uri="88d5e19c-ccfa-4121-b70f-27ebd5a65f6e"/>
    <ds:schemaRef ds:uri="c40ef463-fdfe-4e9b-bb24-129403de1b41"/>
    <ds:schemaRef ds:uri="fb0cad09-7c62-47f5-a135-b16832e4520f"/>
    <ds:schemaRef ds:uri="http://schemas.microsoft.com/office/2006/metadata/properties"/>
    <ds:schemaRef ds:uri="http://schemas.microsoft.com/office/infopath/2007/PartnerControls"/>
    <ds:schemaRef ds:uri="3c35e3fb-3e95-47c2-ad9d-9f1f4ac7fb44"/>
  </ds:schemaRefs>
</ds:datastoreItem>
</file>

<file path=customXml/itemProps3.xml><?xml version="1.0" encoding="utf-8"?>
<ds:datastoreItem xmlns:ds="http://schemas.openxmlformats.org/officeDocument/2006/customXml" ds:itemID="{96F446A8-C445-47CF-B8C1-75D8459A21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35e3fb-3e95-47c2-ad9d-9f1f4ac7fb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595</Words>
  <Application>Microsoft Office PowerPoint</Application>
  <PresentationFormat>Widescreen</PresentationFormat>
  <Paragraphs>205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Simple Light</vt:lpstr>
      <vt:lpstr>Register Routines (Present/Absent)</vt:lpstr>
      <vt:lpstr>PowerPoint Presentation</vt:lpstr>
      <vt:lpstr>PowerPoint Presentation</vt:lpstr>
      <vt:lpstr>PowerPoint Presentation</vt:lpstr>
      <vt:lpstr>PowerPoint Presentation</vt:lpstr>
      <vt:lpstr>Register Routines (How was the register?)</vt:lpstr>
      <vt:lpstr>PowerPoint Presentation</vt:lpstr>
      <vt:lpstr>PowerPoint Presentation</vt:lpstr>
      <vt:lpstr>PowerPoint Presentation</vt:lpstr>
      <vt:lpstr>Classroom Language Posters</vt:lpstr>
      <vt:lpstr>PowerPoint Presentation</vt:lpstr>
      <vt:lpstr>PowerPoint Presentation</vt:lpstr>
      <vt:lpstr>PowerPoint Presentation</vt:lpstr>
      <vt:lpstr>PowerPoint Presentation</vt:lpstr>
    </vt:vector>
  </TitlesOfParts>
  <Company>British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Cairns, Pamela (Marketing and Communications)</dc:creator>
  <cp:lastModifiedBy>Mrs S West</cp:lastModifiedBy>
  <cp:revision>3</cp:revision>
  <dcterms:created xsi:type="dcterms:W3CDTF">2025-07-10T13:40:45Z</dcterms:created>
  <dcterms:modified xsi:type="dcterms:W3CDTF">2026-03-06T15:42:26Z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0x0101005EA6657A29BFAC499ADD5DEB46FFF8C7</vt:lpwstr>
  </property>
  <property fmtid="{D5CDD505-2E9C-101B-9397-08002B2CF9AE}" pid="3" name="MediaServiceImageTags">
    <vt:lpwstr/>
  </property>
  <property fmtid="{D5CDD505-2E9C-101B-9397-08002B2CF9AE}" pid="4" name="Order">
    <vt:r8>612300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