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6" r:id="rId5"/>
  </p:sldMasterIdLst>
  <p:notesMasterIdLst>
    <p:notesMasterId r:id="rId20"/>
  </p:notesMasterIdLst>
  <p:sldIdLst>
    <p:sldId id="257" r:id="rId6"/>
    <p:sldId id="271" r:id="rId7"/>
    <p:sldId id="272" r:id="rId8"/>
    <p:sldId id="273" r:id="rId9"/>
    <p:sldId id="274" r:id="rId10"/>
    <p:sldId id="261" r:id="rId11"/>
    <p:sldId id="275" r:id="rId12"/>
    <p:sldId id="276" r:id="rId13"/>
    <p:sldId id="277" r:id="rId14"/>
    <p:sldId id="265" r:id="rId15"/>
    <p:sldId id="278" r:id="rId16"/>
    <p:sldId id="266" r:id="rId17"/>
    <p:sldId id="279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9E8"/>
    <a:srgbClr val="AC145A"/>
    <a:srgbClr val="002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FA2CE4-46A9-B8BD-E0B7-89DDE1BB6A29}" v="4" dt="2025-07-11T16:17:23.354"/>
    <p1510:client id="{AE801D1A-9B30-BFEB-BB32-57FA016DB52C}" v="8" dt="2025-07-11T16:20:35.787"/>
    <p1510:client id="{DECD99EE-4AD7-C599-F289-C102AF90D7A9}" v="4" dt="2025-07-11T16:17:17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5E9E0-D426-475B-BA83-FE504B624D62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35BCC-1A86-4957-A60B-7F0EB28D9D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0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e30ea7eaf4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e30ea7eaf4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e30ea7eaf4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2e30ea7eaf4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e30ead8ed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2e30ead8ed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e30ead8ed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2e30ead8ed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e30ea7eaf4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e30ea7eaf4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e30ea7eaf4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e30ea7eaf4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e30ea7eaf4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e30ea7eaf4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e30ea7ec2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e30ea7ec27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e30ea7ec27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e30ea7ec27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e30ea7ec27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e30ea7ec27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e30ea7ec27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e30ea7ec27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D6534-E792-4021-EC05-3BB0D838B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97089-A35C-6A2B-AB24-E57BA419C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1B8A0-D1F1-20C6-CF99-1BD895123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E80B0-ACF5-CB8C-FA32-C5DF7234D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68BA4-B13F-D3F1-F64D-A2DBCCFF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15AEE7-E974-E4AA-8B55-A979233FEE2B}"/>
              </a:ext>
            </a:extLst>
          </p:cNvPr>
          <p:cNvGrpSpPr/>
          <p:nvPr userDrawn="1"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4CB090-DF4A-4309-7E71-295F6E3452B4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DB3350-D19A-0437-5E58-D29BD71AE956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9B6EFD-F3FD-D695-800B-FDECA5CC8F7E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DFE398-AA0B-5703-5AF0-1DE7850B1D26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827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1A1F-6FDC-3B29-B3C5-F631EBB5F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846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8568F-B459-733A-0D50-DE75CC67E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6821"/>
            <a:ext cx="10515600" cy="38501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520DC-024C-602F-ACCD-C91AD451E5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AAF2E-64CB-3C10-4CBB-9CC6DC08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93F1B-4087-CDAE-71E1-F92C5E08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276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B1F3A-D4E5-F875-B051-D04A5AD1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1B5B1-5723-70B4-50F9-EFF4F4D2C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B318A-E384-5BD7-DC20-0B30E20C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E4AE4-24F9-3CB2-9698-B49F6EA20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8EA03-0F41-3AC6-D8AC-DB6999491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64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7C091-0770-C606-A53A-9DB3CC7E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029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6444C-FDAC-B329-43F8-04C5DC9A4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10493"/>
            <a:ext cx="5181600" cy="38664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BFB08-0DB9-9998-E2A3-7AE4213A7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10491"/>
            <a:ext cx="5181600" cy="38664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13D05-12F2-3FDD-C300-BB644EEB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E268C-4742-F947-6715-0CC5C49C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B877F-866C-A8BB-7EDC-0F39E8E46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17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29D7-7073-FA8A-0897-FEBD13E5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073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7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8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03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53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665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4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502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60" name="Google Shape;160;p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079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63" name="Google Shape;163;p2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01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312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72" name="Google Shape;172;p3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827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904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785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-93131" algn="ct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69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D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D5C4CB-5C47-8BB0-1680-E9C10789C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37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CF081-35AE-CF7F-02F5-6FBC8FAF8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004" y="2597651"/>
            <a:ext cx="10515600" cy="331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close-up of a sign&#10;&#10;AI-generated content may be incorrect.">
            <a:extLst>
              <a:ext uri="{FF2B5EF4-FFF2-40B4-BE49-F238E27FC236}">
                <a16:creationId xmlns:a16="http://schemas.microsoft.com/office/drawing/2014/main" id="{A05CFD4C-18CA-8EA1-A52C-A770A7B9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0" y="0"/>
            <a:ext cx="4261419" cy="8615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9CD5FE-A59F-BB40-96C9-85936CA69F6E}"/>
              </a:ext>
            </a:extLst>
          </p:cNvPr>
          <p:cNvSpPr/>
          <p:nvPr userDrawn="1"/>
        </p:nvSpPr>
        <p:spPr>
          <a:xfrm>
            <a:off x="0" y="861514"/>
            <a:ext cx="12209608" cy="246356"/>
          </a:xfrm>
          <a:prstGeom prst="rect">
            <a:avLst/>
          </a:prstGeom>
          <a:solidFill>
            <a:srgbClr val="0022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1AD0FF-4F8A-7A05-3582-3F5D505F95F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1"/>
          <a:stretch>
            <a:fillRect/>
          </a:stretch>
        </p:blipFill>
        <p:spPr>
          <a:xfrm>
            <a:off x="1061875" y="5916500"/>
            <a:ext cx="10068249" cy="8176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7169011-713F-EBA9-6A34-F5F145D63626}"/>
              </a:ext>
            </a:extLst>
          </p:cNvPr>
          <p:cNvGrpSpPr/>
          <p:nvPr userDrawn="1"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819E1A3-E518-CC3B-F5D5-4EC5BE036FCE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239E6B-B6D5-B5B5-019D-1E12F5907DFB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538CBBC-819D-60B1-3038-865486F84919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0A26C5-2E37-3455-5FF0-8FFA85056584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23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33">
                <a:solidFill>
                  <a:schemeClr val="dk2"/>
                </a:solidFill>
              </a:defRPr>
            </a:lvl1pPr>
            <a:lvl2pPr lvl="1" algn="r" rtl="0">
              <a:buNone/>
              <a:defRPr sz="1333">
                <a:solidFill>
                  <a:schemeClr val="dk2"/>
                </a:solidFill>
              </a:defRPr>
            </a:lvl2pPr>
            <a:lvl3pPr lvl="2" algn="r" rtl="0">
              <a:buNone/>
              <a:defRPr sz="1333">
                <a:solidFill>
                  <a:schemeClr val="dk2"/>
                </a:solidFill>
              </a:defRPr>
            </a:lvl3pPr>
            <a:lvl4pPr lvl="3" algn="r" rtl="0">
              <a:buNone/>
              <a:defRPr sz="1333">
                <a:solidFill>
                  <a:schemeClr val="dk2"/>
                </a:solidFill>
              </a:defRPr>
            </a:lvl4pPr>
            <a:lvl5pPr lvl="4" algn="r" rtl="0">
              <a:buNone/>
              <a:defRPr sz="1333">
                <a:solidFill>
                  <a:schemeClr val="dk2"/>
                </a:solidFill>
              </a:defRPr>
            </a:lvl5pPr>
            <a:lvl6pPr lvl="5" algn="r" rtl="0">
              <a:buNone/>
              <a:defRPr sz="1333">
                <a:solidFill>
                  <a:schemeClr val="dk2"/>
                </a:solidFill>
              </a:defRPr>
            </a:lvl6pPr>
            <a:lvl7pPr lvl="6" algn="r" rtl="0">
              <a:buNone/>
              <a:defRPr sz="1333">
                <a:solidFill>
                  <a:schemeClr val="dk2"/>
                </a:solidFill>
              </a:defRPr>
            </a:lvl7pPr>
            <a:lvl8pPr lvl="7" algn="r" rtl="0">
              <a:buNone/>
              <a:defRPr sz="1333">
                <a:solidFill>
                  <a:schemeClr val="dk2"/>
                </a:solidFill>
              </a:defRPr>
            </a:lvl8pPr>
            <a:lvl9pPr lvl="8" algn="r" rtl="0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5662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11" Type="http://schemas.openxmlformats.org/officeDocument/2006/relationships/image" Target="../media/image1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74DD-F213-CC0A-B6F9-8D98836C6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Register Routines</a:t>
            </a:r>
            <a:br>
              <a:rPr lang="en-GB" dirty="0"/>
            </a:br>
            <a:r>
              <a:rPr lang="en-GB" dirty="0"/>
              <a:t>(Present/Absent)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3F369F-92BC-62FB-AD5E-D185A1480640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CBB892-0C2D-F375-C452-9B03C9975452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3E72C4-E3DE-4B91-6D68-CB0ABF15F0F3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73B00F2-9428-DD53-195F-E7C0C5EAB1C9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A26717-84F5-9DB3-5107-0A9FE8B27F2E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00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>
            <a:spLocks noGrp="1"/>
          </p:cNvSpPr>
          <p:nvPr>
            <p:ph type="title"/>
          </p:nvPr>
        </p:nvSpPr>
        <p:spPr>
          <a:xfrm>
            <a:off x="838200" y="984738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Wer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ist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hier</a:t>
            </a:r>
            <a:r>
              <a:rPr lang="en-GB" sz="6667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?</a:t>
            </a:r>
            <a:endParaRPr sz="6667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96" name="Google Shape;196;p36"/>
          <p:cNvSpPr txBox="1"/>
          <p:nvPr/>
        </p:nvSpPr>
        <p:spPr>
          <a:xfrm>
            <a:off x="1376000" y="2310338"/>
            <a:ext cx="9440000" cy="39784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GB" sz="4000">
                <a:latin typeface="PT Sans"/>
                <a:ea typeface="PT Sans"/>
                <a:cs typeface="PT Sans"/>
                <a:sym typeface="PT Sans"/>
              </a:rPr>
              <a:t>Ich bin hier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algn="ctr"/>
            <a:endParaRPr sz="4000">
              <a:latin typeface="PT Sans"/>
              <a:ea typeface="PT Sans"/>
              <a:cs typeface="PT Sans"/>
              <a:sym typeface="PT Sans"/>
            </a:endParaRPr>
          </a:p>
          <a:p>
            <a:pPr algn="ctr"/>
            <a:r>
              <a:rPr lang="en-GB" sz="4000">
                <a:latin typeface="PT Sans"/>
                <a:ea typeface="PT Sans"/>
                <a:cs typeface="PT Sans"/>
                <a:sym typeface="PT Sans"/>
              </a:rPr>
              <a:t>Guten Morgen/Tag </a:t>
            </a:r>
            <a:r>
              <a:rPr lang="en-GB" sz="4000">
                <a:solidFill>
                  <a:srgbClr val="FF0000"/>
                </a:solidFill>
                <a:latin typeface="PT Sans"/>
                <a:ea typeface="PT Sans"/>
                <a:cs typeface="PT Sans"/>
                <a:sym typeface="PT Sans"/>
              </a:rPr>
              <a:t>Frau</a:t>
            </a:r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/ </a:t>
            </a:r>
            <a:r>
              <a:rPr lang="en-GB" sz="4000">
                <a:solidFill>
                  <a:srgbClr val="0000FF"/>
                </a:solidFill>
                <a:latin typeface="PT Sans"/>
                <a:ea typeface="PT Sans"/>
                <a:cs typeface="PT Sans"/>
                <a:sym typeface="PT Sans"/>
              </a:rPr>
              <a:t>Herr</a:t>
            </a:r>
            <a:endParaRPr sz="4000">
              <a:latin typeface="PT Sans"/>
              <a:ea typeface="PT Sans"/>
              <a:cs typeface="PT Sans"/>
              <a:sym typeface="PT Sans"/>
            </a:endParaRPr>
          </a:p>
          <a:p>
            <a:pPr algn="ctr"/>
            <a:endParaRPr sz="4000">
              <a:latin typeface="PT Sans"/>
              <a:ea typeface="PT Sans"/>
              <a:cs typeface="PT Sans"/>
              <a:sym typeface="PT Sans"/>
            </a:endParaRPr>
          </a:p>
          <a:p>
            <a:pPr algn="ctr"/>
            <a:r>
              <a:rPr lang="en-GB" sz="4000">
                <a:latin typeface="PT Sans"/>
                <a:ea typeface="PT Sans"/>
                <a:cs typeface="PT Sans"/>
                <a:sym typeface="PT Sans"/>
              </a:rPr>
              <a:t>Hallo </a:t>
            </a:r>
            <a:r>
              <a:rPr lang="en-GB" sz="4000">
                <a:solidFill>
                  <a:srgbClr val="FF0000"/>
                </a:solidFill>
                <a:latin typeface="PT Sans"/>
                <a:ea typeface="PT Sans"/>
                <a:cs typeface="PT Sans"/>
                <a:sym typeface="PT Sans"/>
              </a:rPr>
              <a:t>Frau</a:t>
            </a:r>
            <a:r>
              <a:rPr lang="en-GB" sz="4000">
                <a:latin typeface="PT Sans"/>
                <a:ea typeface="PT Sans"/>
                <a:cs typeface="PT Sans"/>
                <a:sym typeface="PT Sans"/>
              </a:rPr>
              <a:t> / </a:t>
            </a:r>
            <a:r>
              <a:rPr lang="en-GB" sz="4000">
                <a:solidFill>
                  <a:srgbClr val="0000FF"/>
                </a:solidFill>
                <a:latin typeface="PT Sans"/>
                <a:ea typeface="PT Sans"/>
                <a:cs typeface="PT Sans"/>
                <a:sym typeface="PT Sans"/>
              </a:rPr>
              <a:t>Herr</a:t>
            </a:r>
            <a:endParaRPr sz="4000">
              <a:solidFill>
                <a:srgbClr val="0000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7"/>
          <p:cNvSpPr txBox="1">
            <a:spLocks noGrp="1"/>
          </p:cNvSpPr>
          <p:nvPr>
            <p:ph type="title"/>
          </p:nvPr>
        </p:nvSpPr>
        <p:spPr>
          <a:xfrm>
            <a:off x="838200" y="1488831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Wer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ist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nicht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hier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?</a:t>
            </a:r>
            <a:endParaRPr sz="6667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02" name="Google Shape;202;p37"/>
          <p:cNvGraphicFramePr/>
          <p:nvPr>
            <p:extLst>
              <p:ext uri="{D42A27DB-BD31-4B8C-83A1-F6EECF244321}">
                <p14:modId xmlns:p14="http://schemas.microsoft.com/office/powerpoint/2010/main" val="1381553047"/>
              </p:ext>
            </p:extLst>
          </p:nvPr>
        </p:nvGraphicFramePr>
        <p:xfrm>
          <a:off x="408150" y="3036282"/>
          <a:ext cx="11375700" cy="179834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5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6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87"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X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ist nicht hier,</a:t>
                      </a:r>
                      <a:endParaRPr sz="15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fehlt,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weil</a:t>
                      </a:r>
                      <a:endParaRPr sz="28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rgbClr val="0070C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er </a:t>
                      </a:r>
                      <a:endParaRPr sz="15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sie</a:t>
                      </a:r>
                      <a:endParaRPr sz="28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spät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ist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krank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9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im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Urlaub</a:t>
                      </a:r>
                      <a:endParaRPr sz="2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8"/>
          <p:cNvSpPr txBox="1">
            <a:spLocks noGrp="1"/>
          </p:cNvSpPr>
          <p:nvPr>
            <p:ph type="title"/>
          </p:nvPr>
        </p:nvSpPr>
        <p:spPr>
          <a:xfrm>
            <a:off x="822701" y="1219060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>
                <a:latin typeface="PT Sans"/>
                <a:ea typeface="PT Sans"/>
                <a:cs typeface="PT Sans"/>
                <a:sym typeface="PT Sans"/>
              </a:rPr>
              <a:t>Wer ist nicht hier?</a:t>
            </a:r>
            <a:endParaRPr sz="6667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08" name="Google Shape;208;p38"/>
          <p:cNvGraphicFramePr/>
          <p:nvPr>
            <p:extLst>
              <p:ext uri="{D42A27DB-BD31-4B8C-83A1-F6EECF244321}">
                <p14:modId xmlns:p14="http://schemas.microsoft.com/office/powerpoint/2010/main" val="1092495422"/>
              </p:ext>
            </p:extLst>
          </p:nvPr>
        </p:nvGraphicFramePr>
        <p:xfrm>
          <a:off x="392651" y="2977667"/>
          <a:ext cx="11375700" cy="259093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5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6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87"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X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ist nicht hier,</a:t>
                      </a:r>
                      <a:endParaRPr sz="15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fehlt,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weil</a:t>
                      </a:r>
                      <a:endParaRPr sz="28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solidFill>
                            <a:srgbClr val="0070C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er </a:t>
                      </a:r>
                      <a:endParaRPr sz="1500" dirty="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sie</a:t>
                      </a:r>
                      <a:endParaRPr sz="2800" dirty="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spät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ist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krank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im Urlaub</a:t>
                      </a:r>
                      <a:endParaRPr sz="2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eine Musikstunde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hat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keine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Hausaufgaben</a:t>
                      </a:r>
                      <a:endParaRPr sz="28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>
            <a:spLocks noGrp="1"/>
          </p:cNvSpPr>
          <p:nvPr>
            <p:ph type="title"/>
          </p:nvPr>
        </p:nvSpPr>
        <p:spPr>
          <a:xfrm>
            <a:off x="728916" y="926123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Wer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ist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nicht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hier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?</a:t>
            </a:r>
            <a:endParaRPr sz="6667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14" name="Google Shape;214;p39"/>
          <p:cNvGraphicFramePr/>
          <p:nvPr>
            <p:extLst>
              <p:ext uri="{D42A27DB-BD31-4B8C-83A1-F6EECF244321}">
                <p14:modId xmlns:p14="http://schemas.microsoft.com/office/powerpoint/2010/main" val="1801062709"/>
              </p:ext>
            </p:extLst>
          </p:nvPr>
        </p:nvGraphicFramePr>
        <p:xfrm>
          <a:off x="392651" y="1910867"/>
          <a:ext cx="11375700" cy="414549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5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4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6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87">
                <a:tc row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X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ist nicht hier,</a:t>
                      </a:r>
                      <a:endParaRPr sz="15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fehlt,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weil</a:t>
                      </a:r>
                      <a:endParaRPr sz="28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row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rgbClr val="0070C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er </a:t>
                      </a:r>
                      <a:endParaRPr sz="15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sie</a:t>
                      </a:r>
                      <a:endParaRPr sz="28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spät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ist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krank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bei der Krankenschwester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Rebell(</a:t>
                      </a:r>
                      <a:r>
                        <a:rPr lang="en-GB" sz="28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</a:t>
                      </a: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)</a:t>
                      </a:r>
                      <a:endParaRPr sz="2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im Urlaub</a:t>
                      </a:r>
                      <a:endParaRPr sz="2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eine Musikstunde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hat</a:t>
                      </a:r>
                      <a:endParaRPr sz="28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keine Hausaufgaben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von Aliens entführt </a:t>
                      </a:r>
                      <a:endParaRPr sz="2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wurde</a:t>
                      </a:r>
                      <a:endParaRPr sz="28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5553AC-4E2E-A890-BBF6-7C7FDA10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F9D4-4344-EC96-3F0F-B6DD5D2D2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Register Routines</a:t>
            </a:r>
            <a:br>
              <a:rPr lang="en-GB" dirty="0"/>
            </a:br>
            <a:r>
              <a:rPr lang="en-GB" dirty="0"/>
              <a:t>(How was the register?)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BDE0D-DE97-F5F7-BD33-AD95523BD866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8648B07-7828-0970-7F43-600D6308ED7C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330D3E-B544-34D6-0006-52A4CE499302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BD41E1-6E59-8095-3193-13B0BA3F187A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FBBAF1-9A1F-44C4-53E1-2707DD744D05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6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" name="Google Shape;219;p40"/>
          <p:cNvGraphicFramePr/>
          <p:nvPr>
            <p:extLst>
              <p:ext uri="{D42A27DB-BD31-4B8C-83A1-F6EECF244321}">
                <p14:modId xmlns:p14="http://schemas.microsoft.com/office/powerpoint/2010/main" val="1222796574"/>
              </p:ext>
            </p:extLst>
          </p:nvPr>
        </p:nvGraphicFramePr>
        <p:xfrm>
          <a:off x="352768" y="1301262"/>
          <a:ext cx="11625532" cy="5556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0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8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1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5684"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Namensliste war</a:t>
                      </a:r>
                      <a:endParaRPr sz="24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wunderbar!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super!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fantastisch</a:t>
                      </a: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!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genial!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Beste!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furchtbar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schlecht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schrecklich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tragisch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traurig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20" name="Google Shape;220;p40" descr="This image rendered as PNG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6729" y="1609549"/>
            <a:ext cx="2003033" cy="200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0" descr="Smiley, Sad, Emoti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93133" y="4246934"/>
            <a:ext cx="2346099" cy="234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" name="Google Shape;226;p41"/>
          <p:cNvGraphicFramePr/>
          <p:nvPr>
            <p:extLst>
              <p:ext uri="{D42A27DB-BD31-4B8C-83A1-F6EECF244321}">
                <p14:modId xmlns:p14="http://schemas.microsoft.com/office/powerpoint/2010/main" val="2307087810"/>
              </p:ext>
            </p:extLst>
          </p:nvPr>
        </p:nvGraphicFramePr>
        <p:xfrm>
          <a:off x="515815" y="1242646"/>
          <a:ext cx="11336218" cy="5486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1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6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7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60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</a:t>
                      </a: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denke</a:t>
                      </a: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 </a:t>
                      </a: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dass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Namensliste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wunderbar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war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super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60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</a:t>
                      </a: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glaube</a:t>
                      </a: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 </a:t>
                      </a: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dass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fantastisch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genial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60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bin der Meinung, dass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Beste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furchtbar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60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meine, dass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schlecht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schrecklich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60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könnte sagen, dass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tragisch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2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traurig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27" name="Google Shape;227;p41" descr="This image rendered as PNG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3468" y="2019524"/>
            <a:ext cx="1070933" cy="107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1" descr="Smiley, Sad, Emoti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98924" y="4699226"/>
            <a:ext cx="1070933" cy="1069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" name="Google Shape;233;p42"/>
          <p:cNvGraphicFramePr/>
          <p:nvPr>
            <p:extLst>
              <p:ext uri="{D42A27DB-BD31-4B8C-83A1-F6EECF244321}">
                <p14:modId xmlns:p14="http://schemas.microsoft.com/office/powerpoint/2010/main" val="3089497228"/>
              </p:ext>
            </p:extLst>
          </p:nvPr>
        </p:nvGraphicFramePr>
        <p:xfrm>
          <a:off x="0" y="1101970"/>
          <a:ext cx="12063046" cy="563880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03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5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1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3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22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5956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denke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dass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Namensliste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wunderbar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war, weil sie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schnell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war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super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956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glaube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dass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fantastisch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besser als den letzten Mal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genial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956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bin der Meinung,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dass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Beste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9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furchtbar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langsam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956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meine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dass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schlecht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schrecklich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schlechter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als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den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letzten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Mal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9252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könnte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sagen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,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dass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tragisch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5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traurig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34" name="Google Shape;234;p42" descr="Snail, Eyes, Funny, Anima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4861" y="4543064"/>
            <a:ext cx="1117032" cy="631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2" descr="Cheetah, Wildcat, Fast, Speed,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4917" y="288868"/>
            <a:ext cx="1263667" cy="631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053B7-91FB-4372-F573-70D94B19D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EC16-2154-9740-A322-47998C9D9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Classroom Language Posters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A5F546-EE8F-35AA-7BA8-01FF2D139A33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20DDAF-6361-8099-6878-7410AD387A6B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C718CD-E64C-856D-F622-A02A6B9D0029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2B043-9D2D-E5AD-2A35-A0ED6CD029EA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3558F2-E049-19FC-129A-ABE3E29638DA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069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" name="Google Shape;246;p44"/>
          <p:cNvGraphicFramePr/>
          <p:nvPr/>
        </p:nvGraphicFramePr>
        <p:xfrm>
          <a:off x="34" y="-33"/>
          <a:ext cx="12119533" cy="687823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81720">
                <a:tc rowSpan="6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Darf ich</a:t>
                      </a:r>
                      <a:endParaRPr sz="37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auf </a:t>
                      </a:r>
                      <a:r>
                        <a:rPr lang="en-GB" sz="3700">
                          <a:solidFill>
                            <a:srgbClr val="99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Toilette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auf </a:t>
                      </a:r>
                      <a:r>
                        <a:rPr lang="en-GB" sz="37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meine Musikstunde</a:t>
                      </a:r>
                      <a:endParaRPr sz="37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gehen?</a:t>
                      </a:r>
                      <a:endParaRPr sz="37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3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einen Stift / Papier</a:t>
                      </a:r>
                      <a:endParaRPr sz="3700">
                        <a:solidFill>
                          <a:srgbClr val="00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38761D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ein Lob</a:t>
                      </a:r>
                      <a:r>
                        <a:rPr lang="en-GB" sz="37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/ einen Punkt</a:t>
                      </a:r>
                      <a:endParaRPr sz="37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haben?</a:t>
                      </a:r>
                      <a:endParaRPr sz="37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Freiwillige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sein?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die Namensliste</a:t>
                      </a:r>
                      <a:endParaRPr sz="2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machen?</a:t>
                      </a:r>
                      <a:endParaRPr sz="37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timen?</a:t>
                      </a:r>
                      <a:endParaRPr sz="40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172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auf Englisch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auf Deutsch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sprechen?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47" name="Google Shape;24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2001" y="5678666"/>
            <a:ext cx="453399" cy="4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9968" y="100168"/>
            <a:ext cx="256033" cy="54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7467" y="584208"/>
            <a:ext cx="800333" cy="80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9934" y="2883061"/>
            <a:ext cx="800333" cy="800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69933" y="4704267"/>
            <a:ext cx="678467" cy="6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96015" y="3851696"/>
            <a:ext cx="931948" cy="6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4" title="File:Flag of Germany.svg - Wikimedia Common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69462" y="6325960"/>
            <a:ext cx="678468" cy="406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45"/>
          <p:cNvGraphicFramePr/>
          <p:nvPr/>
        </p:nvGraphicFramePr>
        <p:xfrm>
          <a:off x="0" y="-33"/>
          <a:ext cx="12192000" cy="6858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0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4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1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03567"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 tut mir leid,</a:t>
                      </a:r>
                      <a:endParaRPr sz="32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weil ich</a:t>
                      </a:r>
                      <a:endParaRPr sz="3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solidFill>
                            <a:srgbClr val="99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meine Hausaufgaben</a:t>
                      </a:r>
                      <a:endParaRPr sz="3200">
                        <a:solidFill>
                          <a:srgbClr val="99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solidFill>
                            <a:srgbClr val="38761D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mein Heft</a:t>
                      </a:r>
                      <a:endParaRPr sz="3200">
                        <a:solidFill>
                          <a:srgbClr val="38761D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vergessen habe!</a:t>
                      </a:r>
                      <a:endParaRPr sz="3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6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nicht hier</a:t>
                      </a:r>
                      <a:endParaRPr sz="3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spät</a:t>
                      </a:r>
                      <a:endParaRPr sz="3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krank</a:t>
                      </a:r>
                      <a:endParaRPr sz="3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nervig</a:t>
                      </a:r>
                      <a:endParaRPr sz="32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war!</a:t>
                      </a:r>
                      <a:endParaRPr sz="32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78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keinen Stift</a:t>
                      </a:r>
                      <a:endParaRPr sz="3200">
                        <a:solidFill>
                          <a:srgbClr val="00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solidFill>
                            <a:srgbClr val="38761D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kein Heft</a:t>
                      </a:r>
                      <a:endParaRPr sz="3200">
                        <a:solidFill>
                          <a:srgbClr val="38761D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2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habe!</a:t>
                      </a:r>
                      <a:endParaRPr sz="3200">
                        <a:solidFill>
                          <a:srgbClr val="00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59" name="Google Shape;25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34" y="4502563"/>
            <a:ext cx="1721967" cy="170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4134" y="4955501"/>
            <a:ext cx="797700" cy="7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8585" y="5935489"/>
            <a:ext cx="579667" cy="75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8516" y="2996734"/>
            <a:ext cx="414963" cy="70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5033" y="2289233"/>
            <a:ext cx="579667" cy="57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66419" y="3704867"/>
            <a:ext cx="502567" cy="7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058432" y="-2"/>
            <a:ext cx="910433" cy="910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0" name="Google Shape;270;p46"/>
          <p:cNvGraphicFramePr/>
          <p:nvPr/>
        </p:nvGraphicFramePr>
        <p:xfrm>
          <a:off x="42251" y="1545100"/>
          <a:ext cx="4876800" cy="4297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84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habe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gewonnen!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verloren!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Ich bin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fertig!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dran!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Du bist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dran!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1" name="Google Shape;271;p46"/>
          <p:cNvGraphicFramePr/>
          <p:nvPr/>
        </p:nvGraphicFramePr>
        <p:xfrm>
          <a:off x="5073951" y="1545100"/>
          <a:ext cx="7075800" cy="401496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03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133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Nochmal bitte!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Wie sagt man…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auf Deutsch?</a:t>
                      </a:r>
                      <a:endParaRPr sz="40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auf Englisch?</a:t>
                      </a:r>
                      <a:endParaRPr sz="40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833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Wie schreibt man das?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72" name="Google Shape;27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46734" y="3831766"/>
            <a:ext cx="453399" cy="4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20858" y="1545085"/>
            <a:ext cx="1123265" cy="112413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6"/>
          <p:cNvSpPr txBox="1"/>
          <p:nvPr/>
        </p:nvSpPr>
        <p:spPr>
          <a:xfrm>
            <a:off x="591500" y="289700"/>
            <a:ext cx="11055200" cy="9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4800" b="1">
                <a:latin typeface="Calibri"/>
                <a:ea typeface="Calibri"/>
                <a:cs typeface="Calibri"/>
                <a:sym typeface="Calibri"/>
              </a:rPr>
              <a:t>Im Klassenzimmer</a:t>
            </a:r>
            <a:endParaRPr sz="48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11100" y="4624633"/>
            <a:ext cx="917600" cy="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65" y="3008085"/>
            <a:ext cx="529335" cy="52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38133" y="1017933"/>
            <a:ext cx="917600" cy="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37335" y="2346933"/>
            <a:ext cx="689165" cy="66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33201" y="3710887"/>
            <a:ext cx="7837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10158" y="4752851"/>
            <a:ext cx="829764" cy="66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6" title="File:Flag of Germany.svg - Wikimedia Commons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534195" y="2601293"/>
            <a:ext cx="678468" cy="406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7"/>
          <p:cNvSpPr/>
          <p:nvPr/>
        </p:nvSpPr>
        <p:spPr>
          <a:xfrm>
            <a:off x="344800" y="3404100"/>
            <a:ext cx="11526400" cy="3464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287" name="Google Shape;287;p47"/>
          <p:cNvGrpSpPr/>
          <p:nvPr/>
        </p:nvGrpSpPr>
        <p:grpSpPr>
          <a:xfrm>
            <a:off x="344801" y="1"/>
            <a:ext cx="11753033" cy="3107702"/>
            <a:chOff x="258600" y="108650"/>
            <a:chExt cx="8814775" cy="2330776"/>
          </a:xfrm>
        </p:grpSpPr>
        <p:pic>
          <p:nvPicPr>
            <p:cNvPr id="288" name="Google Shape;288;p47"/>
            <p:cNvPicPr preferRelativeResize="0"/>
            <p:nvPr/>
          </p:nvPicPr>
          <p:blipFill rotWithShape="1">
            <a:blip r:embed="rId3">
              <a:alphaModFix/>
            </a:blip>
            <a:srcRect t="34428" b="29963"/>
            <a:stretch/>
          </p:blipFill>
          <p:spPr>
            <a:xfrm>
              <a:off x="258600" y="108650"/>
              <a:ext cx="8644900" cy="2308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47"/>
            <p:cNvSpPr txBox="1"/>
            <p:nvPr/>
          </p:nvSpPr>
          <p:spPr>
            <a:xfrm>
              <a:off x="380250" y="1931625"/>
              <a:ext cx="3000000" cy="507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-GB" sz="28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Ich kann nicht sehen</a:t>
              </a:r>
              <a:endParaRPr sz="667"/>
            </a:p>
          </p:txBody>
        </p:sp>
        <p:sp>
          <p:nvSpPr>
            <p:cNvPr id="290" name="Google Shape;290;p47"/>
            <p:cNvSpPr txBox="1"/>
            <p:nvPr/>
          </p:nvSpPr>
          <p:spPr>
            <a:xfrm>
              <a:off x="3232075" y="1931625"/>
              <a:ext cx="3000000" cy="507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-GB" sz="28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Ich kann nicht hören </a:t>
              </a:r>
              <a:endParaRPr sz="667"/>
            </a:p>
          </p:txBody>
        </p:sp>
        <p:sp>
          <p:nvSpPr>
            <p:cNvPr id="291" name="Google Shape;291;p47"/>
            <p:cNvSpPr txBox="1"/>
            <p:nvPr/>
          </p:nvSpPr>
          <p:spPr>
            <a:xfrm>
              <a:off x="6073375" y="1931625"/>
              <a:ext cx="3000000" cy="507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-GB" sz="28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Ich kann nicht sprechen</a:t>
              </a:r>
              <a:endParaRPr sz="667"/>
            </a:p>
          </p:txBody>
        </p:sp>
      </p:grpSp>
      <p:pic>
        <p:nvPicPr>
          <p:cNvPr id="292" name="Google Shape;29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4254" y="3437501"/>
            <a:ext cx="1416861" cy="340440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7"/>
          <p:cNvSpPr txBox="1"/>
          <p:nvPr/>
        </p:nvSpPr>
        <p:spPr>
          <a:xfrm>
            <a:off x="3365833" y="4203134"/>
            <a:ext cx="67136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Ich verstehe nicht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Ich weiß nicht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Was ist das?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A6657A29BFAC499ADD5DEB46FFF8C7" ma:contentTypeVersion="10" ma:contentTypeDescription="Create a new document." ma:contentTypeScope="" ma:versionID="71e03c50ab0adc22356c4a58875f3850">
  <xsd:schema xmlns:xsd="http://www.w3.org/2001/XMLSchema" xmlns:xs="http://www.w3.org/2001/XMLSchema" xmlns:p="http://schemas.microsoft.com/office/2006/metadata/properties" xmlns:ns2="3c35e3fb-3e95-47c2-ad9d-9f1f4ac7fb44" targetNamespace="http://schemas.microsoft.com/office/2006/metadata/properties" ma:root="true" ma:fieldsID="ad34c4f55c3a391ed56c4c993af17c83" ns2:_="">
    <xsd:import namespace="3c35e3fb-3e95-47c2-ad9d-9f1f4ac7fb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5e3fb-3e95-47c2-ad9d-9f1f4ac7fb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79a89b1-2c2c-4f7f-9bd7-7914fb13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35e3fb-3e95-47c2-ad9d-9f1f4ac7fb4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F446A8-C445-47CF-B8C1-75D8459A21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35e3fb-3e95-47c2-ad9d-9f1f4ac7f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70838C-2A85-4862-B5D4-8CBB1C820756}">
  <ds:schemaRefs>
    <ds:schemaRef ds:uri="662c4e79-1285-4845-8800-07b69524f2ee"/>
    <ds:schemaRef ds:uri="88d5e19c-ccfa-4121-b70f-27ebd5a65f6e"/>
    <ds:schemaRef ds:uri="c40ef463-fdfe-4e9b-bb24-129403de1b41"/>
    <ds:schemaRef ds:uri="fb0cad09-7c62-47f5-a135-b16832e4520f"/>
    <ds:schemaRef ds:uri="http://schemas.microsoft.com/office/2006/metadata/properties"/>
    <ds:schemaRef ds:uri="http://schemas.microsoft.com/office/infopath/2007/PartnerControls"/>
    <ds:schemaRef ds:uri="3c35e3fb-3e95-47c2-ad9d-9f1f4ac7fb44"/>
  </ds:schemaRefs>
</ds:datastoreItem>
</file>

<file path=customXml/itemProps3.xml><?xml version="1.0" encoding="utf-8"?>
<ds:datastoreItem xmlns:ds="http://schemas.openxmlformats.org/officeDocument/2006/customXml" ds:itemID="{2EAF9713-2CD2-46E1-B48A-B0022D55CC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373</Words>
  <Application>Microsoft Office PowerPoint</Application>
  <PresentationFormat>Widescreen</PresentationFormat>
  <Paragraphs>165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Simple Light</vt:lpstr>
      <vt:lpstr>Register Routines (Present/Absent)</vt:lpstr>
      <vt:lpstr>Wer ist hier?</vt:lpstr>
      <vt:lpstr>Wer ist nicht hier?</vt:lpstr>
      <vt:lpstr>Wer ist nicht hier?</vt:lpstr>
      <vt:lpstr>Wer ist nicht hier?</vt:lpstr>
      <vt:lpstr>Register Routines (How was the register?)</vt:lpstr>
      <vt:lpstr>PowerPoint Presentation</vt:lpstr>
      <vt:lpstr>PowerPoint Presentation</vt:lpstr>
      <vt:lpstr>PowerPoint Presentation</vt:lpstr>
      <vt:lpstr>Classroom Language Posters</vt:lpstr>
      <vt:lpstr>PowerPoint Presentation</vt:lpstr>
      <vt:lpstr>PowerPoint Presentation</vt:lpstr>
      <vt:lpstr>PowerPoint Presentation</vt:lpstr>
      <vt:lpstr>PowerPoint Presentation</vt:lpstr>
    </vt:vector>
  </TitlesOfParts>
  <Company>British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Cairns, Pamela (Marketing and Communications)</dc:creator>
  <cp:lastModifiedBy>Mrs S West</cp:lastModifiedBy>
  <cp:revision>4</cp:revision>
  <dcterms:created xsi:type="dcterms:W3CDTF">2025-07-10T13:40:45Z</dcterms:created>
  <dcterms:modified xsi:type="dcterms:W3CDTF">2026-03-06T15:42:16Z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0x0101005EA6657A29BFAC499ADD5DEB46FFF8C7</vt:lpwstr>
  </property>
  <property fmtid="{D5CDD505-2E9C-101B-9397-08002B2CF9AE}" pid="3" name="MediaServiceImageTags">
    <vt:lpwstr/>
  </property>
  <property fmtid="{D5CDD505-2E9C-101B-9397-08002B2CF9AE}" pid="4" name="Order">
    <vt:r8>612300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