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6" r:id="rId5"/>
  </p:sldMasterIdLst>
  <p:notesMasterIdLst>
    <p:notesMasterId r:id="rId20"/>
  </p:notesMasterIdLst>
  <p:sldIdLst>
    <p:sldId id="257" r:id="rId6"/>
    <p:sldId id="271" r:id="rId7"/>
    <p:sldId id="272" r:id="rId8"/>
    <p:sldId id="273" r:id="rId9"/>
    <p:sldId id="274" r:id="rId10"/>
    <p:sldId id="261" r:id="rId11"/>
    <p:sldId id="275" r:id="rId12"/>
    <p:sldId id="276" r:id="rId13"/>
    <p:sldId id="277" r:id="rId14"/>
    <p:sldId id="265" r:id="rId15"/>
    <p:sldId id="278" r:id="rId16"/>
    <p:sldId id="266" r:id="rId17"/>
    <p:sldId id="279" r:id="rId18"/>
    <p:sldId id="28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D9E8"/>
    <a:srgbClr val="AC145A"/>
    <a:srgbClr val="0022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FA2CE4-46A9-B8BD-E0B7-89DDE1BB6A29}" v="4" dt="2025-07-11T16:17:23.354"/>
    <p1510:client id="{AE801D1A-9B30-BFEB-BB32-57FA016DB52C}" v="8" dt="2025-07-11T16:20:35.787"/>
    <p1510:client id="{DECD99EE-4AD7-C599-F289-C102AF90D7A9}" v="4" dt="2025-07-11T16:17:17.1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5E9E0-D426-475B-BA83-FE504B624D62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35BCC-1A86-4957-A60B-7F0EB28D9D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0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e30ea7eaf4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2e30ea7eaf4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e30ea7eaf4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g2e30ea7eaf4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e30ea7eaf4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2e30ea7eaf4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e30ea7eaf4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2e30ea7eaf4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e30ea7eaf4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e30ea7eaf4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e30ea7eaf4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e30ea7eaf4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e30ea7eaf4_0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e30ea7eaf4_0_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e30ea7eaf4_0_6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e30ea7eaf4_0_6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e30ea7eaf4_0_6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e30ea7eaf4_0_6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e30ea7eaf4_0_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e30ea7eaf4_0_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e30ea7eaf4_0_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e30ea7eaf4_0_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D6534-E792-4021-EC05-3BB0D838B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897089-A35C-6A2B-AB24-E57BA419CD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1B8A0-D1F1-20C6-CF99-1BD8951230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E80B0-ACF5-CB8C-FA32-C5DF7234D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68BA4-B13F-D3F1-F64D-A2DBCCFF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415AEE7-E974-E4AA-8B55-A979233FEE2B}"/>
              </a:ext>
            </a:extLst>
          </p:cNvPr>
          <p:cNvGrpSpPr/>
          <p:nvPr userDrawn="1"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4CB090-DF4A-4309-7E71-295F6E3452B4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DB3350-D19A-0437-5E58-D29BD71AE956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>
                  <a:solidFill>
                    <a:srgbClr val="002248"/>
                  </a:solidFill>
                </a:rPr>
                <a:t>Language Network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9B6EFD-F3FD-D695-800B-FDECA5CC8F7E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2400" b="1">
                  <a:solidFill>
                    <a:schemeClr val="bg1"/>
                  </a:solidFill>
                </a:rPr>
                <a:t>The Lakes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EDFE398-AA0B-5703-5AF0-1DE7850B1D26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1200">
                  <a:solidFill>
                    <a:srgbClr val="002248"/>
                  </a:solidFill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8276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1A1F-6FDC-3B29-B3C5-F631EBB5F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846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8568F-B459-733A-0D50-DE75CC67E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6821"/>
            <a:ext cx="10515600" cy="38501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520DC-024C-602F-ACCD-C91AD451E5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AAF2E-64CB-3C10-4CBB-9CC6DC088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93F1B-4087-CDAE-71E1-F92C5E08E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276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B1F3A-D4E5-F875-B051-D04A5AD13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1B5B1-5723-70B4-50F9-EFF4F4D2C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B318A-E384-5BD7-DC20-0B30E20C72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E4AE4-24F9-3CB2-9698-B49F6EA20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8EA03-0F41-3AC6-D8AC-DB6999491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964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7C091-0770-C606-A53A-9DB3CC7E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029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6444C-FDAC-B329-43F8-04C5DC9A4A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10493"/>
            <a:ext cx="5181600" cy="38664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3BFB08-0DB9-9998-E2A3-7AE4213A7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10491"/>
            <a:ext cx="5181600" cy="38664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13D05-12F2-3FDD-C300-BB644EEB7C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0CC2D7-07B9-47C5-91B2-508E7819505A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4E268C-4742-F947-6715-0CC5C49C6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B877F-866C-A8BB-7EDC-0F39E8E46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88D960-E336-44B1-9B59-EBC16B5A53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17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929D7-7073-FA8A-0897-FEBD13E5D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073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7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584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40" name="Google Shape;140;p23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41" name="Google Shape;141;p2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03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44" name="Google Shape;144;p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533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665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4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502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60" name="Google Shape;160;p2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079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63" name="Google Shape;163;p2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012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0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67" name="Google Shape;167;p30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68" name="Google Shape;168;p30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9" name="Google Shape;169;p3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312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72" name="Google Shape;172;p3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827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75" name="Google Shape;175;p3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904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785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lvl="1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lvl="2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lvl="3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lvl="4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lvl="5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lvl="6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lvl="7" indent="-423323" algn="l" rtl="0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lvl="8" indent="-423323" algn="l" rtl="0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Arial"/>
              <a:buChar char="•"/>
              <a:defRPr sz="18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Google Shape;182;p3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Google Shape;183;p3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-93131" algn="ctr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-93131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-93131" algn="l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699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D9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D5C4CB-5C47-8BB0-1680-E9C10789C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737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CF081-35AE-CF7F-02F5-6FBC8FAF8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004" y="2597651"/>
            <a:ext cx="10515600" cy="331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A close-up of a sign&#10;&#10;AI-generated content may be incorrect.">
            <a:extLst>
              <a:ext uri="{FF2B5EF4-FFF2-40B4-BE49-F238E27FC236}">
                <a16:creationId xmlns:a16="http://schemas.microsoft.com/office/drawing/2014/main" id="{A05CFD4C-18CA-8EA1-A52C-A770A7B9E6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0" y="0"/>
            <a:ext cx="4261419" cy="8615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9CD5FE-A59F-BB40-96C9-85936CA69F6E}"/>
              </a:ext>
            </a:extLst>
          </p:cNvPr>
          <p:cNvSpPr/>
          <p:nvPr userDrawn="1"/>
        </p:nvSpPr>
        <p:spPr>
          <a:xfrm>
            <a:off x="0" y="861514"/>
            <a:ext cx="12209608" cy="246356"/>
          </a:xfrm>
          <a:prstGeom prst="rect">
            <a:avLst/>
          </a:prstGeom>
          <a:solidFill>
            <a:srgbClr val="0022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1AD0FF-4F8A-7A05-3582-3F5D505F95F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81"/>
          <a:stretch>
            <a:fillRect/>
          </a:stretch>
        </p:blipFill>
        <p:spPr>
          <a:xfrm>
            <a:off x="1061875" y="5916500"/>
            <a:ext cx="10068249" cy="81768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7169011-713F-EBA9-6A34-F5F145D63626}"/>
              </a:ext>
            </a:extLst>
          </p:cNvPr>
          <p:cNvGrpSpPr/>
          <p:nvPr userDrawn="1"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819E1A3-E518-CC3B-F5D5-4EC5BE036FCE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D239E6B-B6D5-B5B5-019D-1E12F5907DFB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>
                  <a:solidFill>
                    <a:srgbClr val="002248"/>
                  </a:solidFill>
                </a:rPr>
                <a:t>Language Network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538CBBC-819D-60B1-3038-865486F84919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2400" b="1">
                  <a:solidFill>
                    <a:schemeClr val="bg1"/>
                  </a:solidFill>
                </a:rPr>
                <a:t>The Lakes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0A26C5-2E37-3455-5FF0-8FFA85056584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1200">
                  <a:solidFill>
                    <a:srgbClr val="002248"/>
                  </a:solidFill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123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33">
                <a:solidFill>
                  <a:schemeClr val="dk2"/>
                </a:solidFill>
              </a:defRPr>
            </a:lvl1pPr>
            <a:lvl2pPr lvl="1" algn="r" rtl="0">
              <a:buNone/>
              <a:defRPr sz="1333">
                <a:solidFill>
                  <a:schemeClr val="dk2"/>
                </a:solidFill>
              </a:defRPr>
            </a:lvl2pPr>
            <a:lvl3pPr lvl="2" algn="r" rtl="0">
              <a:buNone/>
              <a:defRPr sz="1333">
                <a:solidFill>
                  <a:schemeClr val="dk2"/>
                </a:solidFill>
              </a:defRPr>
            </a:lvl3pPr>
            <a:lvl4pPr lvl="3" algn="r" rtl="0">
              <a:buNone/>
              <a:defRPr sz="1333">
                <a:solidFill>
                  <a:schemeClr val="dk2"/>
                </a:solidFill>
              </a:defRPr>
            </a:lvl4pPr>
            <a:lvl5pPr lvl="4" algn="r" rtl="0">
              <a:buNone/>
              <a:defRPr sz="1333">
                <a:solidFill>
                  <a:schemeClr val="dk2"/>
                </a:solidFill>
              </a:defRPr>
            </a:lvl5pPr>
            <a:lvl6pPr lvl="5" algn="r" rtl="0">
              <a:buNone/>
              <a:defRPr sz="1333">
                <a:solidFill>
                  <a:schemeClr val="dk2"/>
                </a:solidFill>
              </a:defRPr>
            </a:lvl6pPr>
            <a:lvl7pPr lvl="6" algn="r" rtl="0">
              <a:buNone/>
              <a:defRPr sz="1333">
                <a:solidFill>
                  <a:schemeClr val="dk2"/>
                </a:solidFill>
              </a:defRPr>
            </a:lvl7pPr>
            <a:lvl8pPr lvl="7" algn="r" rtl="0">
              <a:buNone/>
              <a:defRPr sz="1333">
                <a:solidFill>
                  <a:schemeClr val="dk2"/>
                </a:solidFill>
              </a:defRPr>
            </a:lvl8pPr>
            <a:lvl9pPr lvl="8" algn="r" rtl="0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5662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7.jpg"/><Relationship Id="rId7" Type="http://schemas.openxmlformats.org/officeDocument/2006/relationships/image" Target="../media/image23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C74DD-F213-CC0A-B6F9-8D98836C6B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Register Routines</a:t>
            </a:r>
            <a:br>
              <a:rPr lang="en-GB" dirty="0"/>
            </a:br>
            <a:r>
              <a:rPr lang="en-GB" dirty="0"/>
              <a:t>(Present/Absent)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A3F369F-92BC-62FB-AD5E-D185A1480640}"/>
              </a:ext>
            </a:extLst>
          </p:cNvPr>
          <p:cNvGrpSpPr/>
          <p:nvPr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ACBB892-0C2D-F375-C452-9B03C9975452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73E72C4-E3DE-4B91-6D68-CB0ABF15F0F3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>
                  <a:solidFill>
                    <a:srgbClr val="002248"/>
                  </a:solidFill>
                </a:rPr>
                <a:t>Language Network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73B00F2-9428-DD53-195F-E7C0C5EAB1C9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2400" b="1">
                  <a:solidFill>
                    <a:schemeClr val="bg1"/>
                  </a:solidFill>
                </a:rPr>
                <a:t>The Lakes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9A26717-84F5-9DB3-5107-0A9FE8B27F2E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GB" sz="1200">
                  <a:solidFill>
                    <a:srgbClr val="002248"/>
                  </a:solidFill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00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8"/>
          <p:cNvSpPr txBox="1">
            <a:spLocks noGrp="1"/>
          </p:cNvSpPr>
          <p:nvPr>
            <p:ph type="title"/>
          </p:nvPr>
        </p:nvSpPr>
        <p:spPr>
          <a:xfrm>
            <a:off x="838200" y="1333041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</a:pP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¿</a:t>
            </a:r>
            <a:r>
              <a:rPr lang="en-GB" sz="6667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Qui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én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está</a:t>
            </a:r>
            <a:r>
              <a:rPr lang="en-GB" sz="6667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?</a:t>
            </a:r>
            <a:endParaRPr sz="6667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241" name="Google Shape;241;p48"/>
          <p:cNvSpPr txBox="1"/>
          <p:nvPr/>
        </p:nvSpPr>
        <p:spPr>
          <a:xfrm>
            <a:off x="1376000" y="2778369"/>
            <a:ext cx="9440000" cy="2991164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GB" sz="4000">
                <a:latin typeface="PT Sans"/>
                <a:ea typeface="PT Sans"/>
                <a:cs typeface="PT Sans"/>
                <a:sym typeface="PT Sans"/>
              </a:rPr>
              <a:t>Presente</a:t>
            </a:r>
            <a:endParaRPr sz="4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algn="ctr"/>
            <a:endParaRPr sz="4000">
              <a:latin typeface="PT Sans"/>
              <a:ea typeface="PT Sans"/>
              <a:cs typeface="PT Sans"/>
              <a:sym typeface="PT Sans"/>
            </a:endParaRPr>
          </a:p>
          <a:p>
            <a:pPr algn="ctr"/>
            <a:r>
              <a:rPr lang="en-GB" sz="4000">
                <a:latin typeface="PT Sans"/>
                <a:ea typeface="PT Sans"/>
                <a:cs typeface="PT Sans"/>
                <a:sym typeface="PT Sans"/>
              </a:rPr>
              <a:t>Estoy aquí</a:t>
            </a:r>
            <a:endParaRPr sz="4000">
              <a:latin typeface="PT Sans"/>
              <a:ea typeface="PT Sans"/>
              <a:cs typeface="PT Sans"/>
              <a:sym typeface="PT Sans"/>
            </a:endParaRPr>
          </a:p>
          <a:p>
            <a:pPr algn="ctr"/>
            <a:endParaRPr sz="4000">
              <a:latin typeface="PT Sans"/>
              <a:ea typeface="PT Sans"/>
              <a:cs typeface="PT Sans"/>
              <a:sym typeface="PT Sans"/>
            </a:endParaRPr>
          </a:p>
          <a:p>
            <a:pPr algn="ctr"/>
            <a:r>
              <a:rPr lang="en-GB" sz="4000">
                <a:latin typeface="PT Sans"/>
                <a:ea typeface="PT Sans"/>
                <a:cs typeface="PT Sans"/>
                <a:sym typeface="PT Sans"/>
              </a:rPr>
              <a:t>Holá </a:t>
            </a:r>
            <a:r>
              <a:rPr lang="en-GB" sz="4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Profe</a:t>
            </a:r>
            <a:endParaRPr sz="4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9"/>
          <p:cNvSpPr txBox="1">
            <a:spLocks noGrp="1"/>
          </p:cNvSpPr>
          <p:nvPr>
            <p:ph type="title"/>
          </p:nvPr>
        </p:nvSpPr>
        <p:spPr>
          <a:xfrm>
            <a:off x="717193" y="1289538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</a:pP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¿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Quién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falta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?</a:t>
            </a:r>
            <a:endParaRPr sz="6667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47" name="Google Shape;247;p49"/>
          <p:cNvGraphicFramePr/>
          <p:nvPr>
            <p:extLst>
              <p:ext uri="{D42A27DB-BD31-4B8C-83A1-F6EECF244321}">
                <p14:modId xmlns:p14="http://schemas.microsoft.com/office/powerpoint/2010/main" val="1915657414"/>
              </p:ext>
            </p:extLst>
          </p:nvPr>
        </p:nvGraphicFramePr>
        <p:xfrm>
          <a:off x="515615" y="2977667"/>
          <a:ext cx="10542567" cy="207274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5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55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87">
                <a:tc row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u="none" strike="noStrike" cap="none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X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tc row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falta</a:t>
                      </a: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clase</a:t>
                      </a:r>
                      <a:endParaRPr sz="2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no </a:t>
                      </a: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està</a:t>
                      </a:r>
                      <a:endParaRPr sz="28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tc row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porque</a:t>
                      </a:r>
                      <a:endParaRPr sz="2800" u="none" strike="noStrike" cap="none" dirty="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llega tarde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está </a:t>
                      </a:r>
                      <a:r>
                        <a:rPr lang="en-GB" sz="28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enfermo</a:t>
                      </a: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/</a:t>
                      </a:r>
                      <a:r>
                        <a:rPr lang="en-GB" sz="28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enferma</a:t>
                      </a:r>
                      <a:endParaRPr sz="2800" u="none" strike="noStrike" cap="none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tiene clase de música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u="none" strike="noStrike" cap="none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</a:t>
                      </a: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á</a:t>
                      </a: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con </a:t>
                      </a:r>
                      <a:r>
                        <a:rPr lang="en-GB" sz="2800" dirty="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el </a:t>
                      </a:r>
                      <a:r>
                        <a:rPr lang="en-GB" sz="2800" dirty="0" err="1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enfermero</a:t>
                      </a: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/ </a:t>
                      </a:r>
                      <a:r>
                        <a:rPr lang="en-GB" sz="2800" dirty="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la </a:t>
                      </a:r>
                      <a:r>
                        <a:rPr lang="en-GB" sz="2800" dirty="0" err="1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enfermera</a:t>
                      </a:r>
                      <a:endParaRPr sz="2800" u="none" strike="noStrike" cap="none" dirty="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50"/>
          <p:cNvSpPr txBox="1">
            <a:spLocks noGrp="1"/>
          </p:cNvSpPr>
          <p:nvPr>
            <p:ph type="title"/>
          </p:nvPr>
        </p:nvSpPr>
        <p:spPr>
          <a:xfrm>
            <a:off x="838200" y="1194867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</a:pP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¿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Quién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GB" sz="6667" dirty="0" err="1">
                <a:latin typeface="PT Sans"/>
                <a:ea typeface="PT Sans"/>
                <a:cs typeface="PT Sans"/>
                <a:sym typeface="PT Sans"/>
              </a:rPr>
              <a:t>falta</a:t>
            </a:r>
            <a:r>
              <a:rPr lang="en-GB" sz="6667" dirty="0">
                <a:latin typeface="PT Sans"/>
                <a:ea typeface="PT Sans"/>
                <a:cs typeface="PT Sans"/>
                <a:sym typeface="PT Sans"/>
              </a:rPr>
              <a:t>?</a:t>
            </a:r>
            <a:endParaRPr sz="6667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53" name="Google Shape;253;p50"/>
          <p:cNvGraphicFramePr/>
          <p:nvPr>
            <p:extLst>
              <p:ext uri="{D42A27DB-BD31-4B8C-83A1-F6EECF244321}">
                <p14:modId xmlns:p14="http://schemas.microsoft.com/office/powerpoint/2010/main" val="4180021467"/>
              </p:ext>
            </p:extLst>
          </p:nvPr>
        </p:nvGraphicFramePr>
        <p:xfrm>
          <a:off x="457000" y="2532190"/>
          <a:ext cx="10542567" cy="310912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5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55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87">
                <a:tc row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u="none" strike="noStrike" cap="none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X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tc row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falta clase</a:t>
                      </a:r>
                      <a:endParaRPr sz="2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no està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tc rowSpan="6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porque</a:t>
                      </a:r>
                      <a:endParaRPr sz="28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u="none" strike="noStrike" cap="none" dirty="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llega tarde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está </a:t>
                      </a:r>
                      <a:r>
                        <a:rPr lang="en-GB" sz="28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enfermo</a:t>
                      </a: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/</a:t>
                      </a:r>
                      <a:r>
                        <a:rPr lang="en-GB" sz="28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enferma</a:t>
                      </a:r>
                      <a:endParaRPr sz="2800" u="none" strike="noStrike" cap="none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está de vacaciones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tiene clase de música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está</a:t>
                      </a: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con </a:t>
                      </a:r>
                      <a:r>
                        <a:rPr lang="en-GB" sz="2800" dirty="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el </a:t>
                      </a:r>
                      <a:r>
                        <a:rPr lang="en-GB" sz="2800" dirty="0" err="1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enfermero</a:t>
                      </a: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/ </a:t>
                      </a:r>
                      <a:r>
                        <a:rPr lang="en-GB" sz="2800" dirty="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la </a:t>
                      </a:r>
                      <a:r>
                        <a:rPr lang="en-GB" sz="2800" dirty="0" err="1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enfermera</a:t>
                      </a:r>
                      <a:endParaRPr sz="2800" u="none" strike="noStrike" cap="none" dirty="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No ha </a:t>
                      </a: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hecho</a:t>
                      </a: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los </a:t>
                      </a: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deberes</a:t>
                      </a:r>
                      <a:endParaRPr sz="15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1"/>
          <p:cNvSpPr txBox="1">
            <a:spLocks noGrp="1"/>
          </p:cNvSpPr>
          <p:nvPr>
            <p:ph type="title"/>
          </p:nvPr>
        </p:nvSpPr>
        <p:spPr>
          <a:xfrm>
            <a:off x="838200" y="879230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</a:pPr>
            <a:r>
              <a:rPr lang="en-GB" sz="6667">
                <a:latin typeface="PT Sans"/>
                <a:ea typeface="PT Sans"/>
                <a:cs typeface="PT Sans"/>
                <a:sym typeface="PT Sans"/>
              </a:rPr>
              <a:t>¿</a:t>
            </a:r>
            <a:r>
              <a:rPr lang="en-GB" sz="6667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Qui</a:t>
            </a:r>
            <a:r>
              <a:rPr lang="en-GB" sz="6667">
                <a:latin typeface="PT Sans"/>
                <a:ea typeface="PT Sans"/>
                <a:cs typeface="PT Sans"/>
                <a:sym typeface="PT Sans"/>
              </a:rPr>
              <a:t>én falta</a:t>
            </a:r>
            <a:r>
              <a:rPr lang="en-GB" sz="6667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?</a:t>
            </a:r>
            <a:endParaRPr sz="6667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aphicFrame>
        <p:nvGraphicFramePr>
          <p:cNvPr id="259" name="Google Shape;259;p51"/>
          <p:cNvGraphicFramePr/>
          <p:nvPr>
            <p:extLst>
              <p:ext uri="{D42A27DB-BD31-4B8C-83A1-F6EECF244321}">
                <p14:modId xmlns:p14="http://schemas.microsoft.com/office/powerpoint/2010/main" val="990550312"/>
              </p:ext>
            </p:extLst>
          </p:nvPr>
        </p:nvGraphicFramePr>
        <p:xfrm>
          <a:off x="527338" y="1981205"/>
          <a:ext cx="10542567" cy="414549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5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55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87">
                <a:tc rowSpan="8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u="none" strike="noStrike" cap="none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X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tc rowSpan="8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falta clase</a:t>
                      </a:r>
                      <a:endParaRPr sz="15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no está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tc rowSpan="8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porque</a:t>
                      </a:r>
                      <a:endParaRPr sz="28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u="none" strike="noStrike" cap="none" dirty="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llega tarde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está </a:t>
                      </a:r>
                      <a:r>
                        <a:rPr lang="en-GB" sz="28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enfermo</a:t>
                      </a: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/</a:t>
                      </a:r>
                      <a:r>
                        <a:rPr lang="en-GB" sz="28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enferma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está de vacaciones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tiene clase de música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está</a:t>
                      </a: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con </a:t>
                      </a:r>
                      <a:r>
                        <a:rPr lang="en-GB" sz="2800" dirty="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el </a:t>
                      </a:r>
                      <a:r>
                        <a:rPr lang="en-GB" sz="2800" dirty="0" err="1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enfermero</a:t>
                      </a: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/ </a:t>
                      </a:r>
                      <a:r>
                        <a:rPr lang="en-GB" sz="2800" dirty="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la </a:t>
                      </a:r>
                      <a:r>
                        <a:rPr lang="en-GB" sz="2800" dirty="0" err="1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enfermera</a:t>
                      </a:r>
                      <a:endParaRPr sz="2800" u="none" strike="noStrike" cap="none" dirty="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No ha hecho los deberes</a:t>
                      </a:r>
                      <a:endParaRPr sz="15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 </a:t>
                      </a:r>
                      <a:r>
                        <a:rPr lang="en-GB" sz="28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un / </a:t>
                      </a:r>
                      <a:r>
                        <a:rPr lang="en-GB" sz="28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una</a:t>
                      </a:r>
                      <a:r>
                        <a:rPr lang="en-GB" sz="28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r>
                        <a:rPr lang="en-GB" sz="2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rebelde</a:t>
                      </a:r>
                      <a:endParaRPr sz="2800" u="none" strike="noStrike" cap="none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le </a:t>
                      </a: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secuestró</a:t>
                      </a:r>
                      <a:r>
                        <a:rPr lang="en-GB" sz="2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un </a:t>
                      </a:r>
                      <a:r>
                        <a:rPr lang="en-GB" sz="2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extraterrestre</a:t>
                      </a:r>
                      <a:endParaRPr sz="2800" u="none" strike="noStrike" cap="none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91467" marR="91467" marT="45733" marB="45733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5553AC-4E2E-A890-BBF6-7C7FDA10C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4F9D4-4344-EC96-3F0F-B6DD5D2D23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Register Routines</a:t>
            </a:r>
            <a:br>
              <a:rPr lang="en-GB" dirty="0"/>
            </a:br>
            <a:r>
              <a:rPr lang="en-GB" dirty="0"/>
              <a:t>(How was the register?)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9BDE0D-DE97-F5F7-BD33-AD95523BD866}"/>
              </a:ext>
            </a:extLst>
          </p:cNvPr>
          <p:cNvGrpSpPr/>
          <p:nvPr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8648B07-7828-0970-7F43-600D6308ED7C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330D3E-B544-34D6-0006-52A4CE499302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Language Network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BD41E1-6E59-8095-3193-13B0BA3F187A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The Lakes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5FBBAF1-9A1F-44C4-53E1-2707DD744D05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663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4" name="Google Shape;264;p52"/>
          <p:cNvGraphicFramePr/>
          <p:nvPr>
            <p:extLst>
              <p:ext uri="{D42A27DB-BD31-4B8C-83A1-F6EECF244321}">
                <p14:modId xmlns:p14="http://schemas.microsoft.com/office/powerpoint/2010/main" val="269159966"/>
              </p:ext>
            </p:extLst>
          </p:nvPr>
        </p:nvGraphicFramePr>
        <p:xfrm>
          <a:off x="524298" y="1219200"/>
          <a:ext cx="11454001" cy="5638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63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9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1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3890">
                <a:tc rowSpan="10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La </a:t>
                      </a: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lista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fue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fenomenal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inceíble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genial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estupenda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la leche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terrible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deprimente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3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atroz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3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horrible</a:t>
                      </a:r>
                      <a:endParaRPr sz="2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3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malísima</a:t>
                      </a:r>
                      <a:endParaRPr sz="20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65" name="Google Shape;265;p52" descr="This image rendered as PNG i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4669" y="1731551"/>
            <a:ext cx="2003033" cy="2003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52" descr="Smiley, Sad, Emoti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93133" y="4246934"/>
            <a:ext cx="2346099" cy="2342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1" name="Google Shape;271;p53"/>
          <p:cNvGraphicFramePr/>
          <p:nvPr>
            <p:extLst>
              <p:ext uri="{D42A27DB-BD31-4B8C-83A1-F6EECF244321}">
                <p14:modId xmlns:p14="http://schemas.microsoft.com/office/powerpoint/2010/main" val="3603505434"/>
              </p:ext>
            </p:extLst>
          </p:nvPr>
        </p:nvGraphicFramePr>
        <p:xfrm>
          <a:off x="398584" y="1266092"/>
          <a:ext cx="11453449" cy="53026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39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78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6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261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Pienso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que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la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lista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fue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fenomenal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2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inceíble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261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Creo que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genial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2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estupenda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261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Encuentro que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la leche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2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terrible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261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 mi opinión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deprimente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atroz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0261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 cuanto a mi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horrible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2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malísima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72" name="Google Shape;272;p53" descr="This image rendered as PNG i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86066" y="1811305"/>
            <a:ext cx="1070933" cy="1070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53" descr="Smiley, Sad, Emoti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86066" y="4825784"/>
            <a:ext cx="1070933" cy="1069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8" name="Google Shape;278;p54"/>
          <p:cNvGraphicFramePr/>
          <p:nvPr>
            <p:extLst>
              <p:ext uri="{D42A27DB-BD31-4B8C-83A1-F6EECF244321}">
                <p14:modId xmlns:p14="http://schemas.microsoft.com/office/powerpoint/2010/main" val="3526975950"/>
              </p:ext>
            </p:extLst>
          </p:nvPr>
        </p:nvGraphicFramePr>
        <p:xfrm>
          <a:off x="451550" y="1395046"/>
          <a:ext cx="11517483" cy="51812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84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8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1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504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736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Pienso que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la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lista</a:t>
                      </a:r>
                      <a:r>
                        <a:rPr lang="en-GB" sz="1800" dirty="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 </a:t>
                      </a: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fue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fenomenal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porque fue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rápida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3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inceíble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36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dirty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Creo </a:t>
                      </a:r>
                      <a:r>
                        <a:rPr lang="en-GB" sz="1800" dirty="0" err="1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que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genial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mejor que la última clase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3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estupenda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36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Encuentro que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la leche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3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terrible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lenta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36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 mi opinión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deprimente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3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atroz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peor que la última clase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7365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 cuanto a mi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horrible</a:t>
                      </a:r>
                      <a:endParaRPr sz="18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73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 err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malísima</a:t>
                      </a:r>
                      <a:endParaRPr sz="1800" dirty="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>
                    <a:lnL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79" name="Google Shape;279;p54" descr="Snail, Eyes, Funny, Anima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96719" y="4277304"/>
            <a:ext cx="1117032" cy="631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54" descr="Cheetah, Wildcat, Fast, Speed,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26914" y="1395046"/>
            <a:ext cx="1263667" cy="631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E053B7-91FB-4372-F573-70D94B19D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EC16-2154-9740-A322-47998C9D9D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Classroom Language Posters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CA5F546-EE8F-35AA-7BA8-01FF2D139A33}"/>
              </a:ext>
            </a:extLst>
          </p:cNvPr>
          <p:cNvGrpSpPr/>
          <p:nvPr/>
        </p:nvGrpSpPr>
        <p:grpSpPr>
          <a:xfrm>
            <a:off x="6096000" y="0"/>
            <a:ext cx="6096000" cy="848694"/>
            <a:chOff x="6096000" y="0"/>
            <a:chExt cx="6096000" cy="8486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520DDAF-6361-8099-6878-7410AD387A6B}"/>
                </a:ext>
              </a:extLst>
            </p:cNvPr>
            <p:cNvSpPr/>
            <p:nvPr/>
          </p:nvSpPr>
          <p:spPr>
            <a:xfrm>
              <a:off x="6096000" y="0"/>
              <a:ext cx="6096000" cy="848694"/>
            </a:xfrm>
            <a:prstGeom prst="rect">
              <a:avLst/>
            </a:prstGeom>
            <a:solidFill>
              <a:srgbClr val="AC145A"/>
            </a:solidFill>
            <a:ln>
              <a:solidFill>
                <a:srgbClr val="AC14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FC718CD-E64C-856D-F622-A02A6B9D0029}"/>
                </a:ext>
              </a:extLst>
            </p:cNvPr>
            <p:cNvSpPr txBox="1"/>
            <p:nvPr/>
          </p:nvSpPr>
          <p:spPr>
            <a:xfrm>
              <a:off x="9086850" y="479362"/>
              <a:ext cx="2237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Language Network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12B043-9D2D-E5AD-2A35-A0ED6CD029EA}"/>
                </a:ext>
              </a:extLst>
            </p:cNvPr>
            <p:cNvSpPr txBox="1"/>
            <p:nvPr/>
          </p:nvSpPr>
          <p:spPr>
            <a:xfrm>
              <a:off x="6580415" y="154576"/>
              <a:ext cx="47434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The Lakes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A3558F2-E049-19FC-129A-ABE3E29638DA}"/>
                </a:ext>
              </a:extLst>
            </p:cNvPr>
            <p:cNvSpPr txBox="1"/>
            <p:nvPr/>
          </p:nvSpPr>
          <p:spPr>
            <a:xfrm>
              <a:off x="6686550" y="541412"/>
              <a:ext cx="2577193" cy="2769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2248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led by Keswick School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0690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1" name="Google Shape;291;p56"/>
          <p:cNvGraphicFramePr/>
          <p:nvPr/>
        </p:nvGraphicFramePr>
        <p:xfrm>
          <a:off x="34" y="-33"/>
          <a:ext cx="12191967" cy="687823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029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81720">
                <a:tc rowSpan="6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¿Puedo</a:t>
                      </a:r>
                      <a:endParaRPr sz="37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ir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al baño</a:t>
                      </a: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?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 mi clase de música?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63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tener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un bolígrafo / </a:t>
                      </a:r>
                      <a:r>
                        <a:rPr lang="en-GB" sz="37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una página</a:t>
                      </a:r>
                      <a:r>
                        <a:rPr lang="en-GB" sz="37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?</a:t>
                      </a:r>
                      <a:endParaRPr sz="3700">
                        <a:solidFill>
                          <a:srgbClr val="0000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un merito / un punto?</a:t>
                      </a:r>
                      <a:endParaRPr sz="3700">
                        <a:solidFill>
                          <a:srgbClr val="FF0000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283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ser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voluntario</a:t>
                      </a: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/ </a:t>
                      </a:r>
                      <a:r>
                        <a:rPr lang="en-GB" sz="37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voluntaria</a:t>
                      </a: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?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283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pasar</a:t>
                      </a:r>
                      <a:endParaRPr sz="2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la lista?</a:t>
                      </a:r>
                      <a:endParaRPr sz="29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283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cronometrar?</a:t>
                      </a:r>
                      <a:endParaRPr sz="37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172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hablar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 inglés?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 español?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92" name="Google Shape;29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2001" y="5678666"/>
            <a:ext cx="453399" cy="43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52834" y="84535"/>
            <a:ext cx="256033" cy="540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19234" y="511541"/>
            <a:ext cx="800333" cy="80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91667" y="2883061"/>
            <a:ext cx="800335" cy="800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79067" y="4719900"/>
            <a:ext cx="678467" cy="6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5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30282" y="3898663"/>
            <a:ext cx="931948" cy="6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5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62237" y="6256167"/>
            <a:ext cx="819623" cy="540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3" name="Google Shape;303;p57"/>
          <p:cNvGraphicFramePr/>
          <p:nvPr/>
        </p:nvGraphicFramePr>
        <p:xfrm>
          <a:off x="1" y="-33"/>
          <a:ext cx="12192033" cy="540479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04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6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071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76733">
                <a:tc row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Lo siento</a:t>
                      </a:r>
                      <a:endParaRPr sz="40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 b="1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Disculpa</a:t>
                      </a:r>
                      <a:endParaRPr sz="4000" b="1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row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por que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7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olvidé</a:t>
                      </a:r>
                      <a:endParaRPr sz="37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mis deberes</a:t>
                      </a: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!</a:t>
                      </a:r>
                      <a:endParaRPr sz="4000">
                        <a:solidFill>
                          <a:srgbClr val="9900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mi cuaderno</a:t>
                      </a: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67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estuvé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enferm</a:t>
                      </a:r>
                      <a:r>
                        <a:rPr lang="en-GB" sz="40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o</a:t>
                      </a: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/</a:t>
                      </a:r>
                      <a:r>
                        <a:rPr lang="en-GB" sz="40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</a:t>
                      </a:r>
                      <a:endParaRPr sz="40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pesad</a:t>
                      </a:r>
                      <a:r>
                        <a:rPr lang="en-GB" sz="4000">
                          <a:solidFill>
                            <a:srgbClr val="0000FF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o</a:t>
                      </a: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/</a:t>
                      </a:r>
                      <a:r>
                        <a:rPr lang="en-GB" sz="4000">
                          <a:solidFill>
                            <a:srgbClr val="FF0000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</a:t>
                      </a: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)</a:t>
                      </a:r>
                      <a:endParaRPr sz="40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13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no tengo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bolígrafo</a:t>
                      </a: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!</a:t>
                      </a:r>
                      <a:endParaRPr sz="4000">
                        <a:solidFill>
                          <a:srgbClr val="0000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cuaderno</a:t>
                      </a: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!</a:t>
                      </a:r>
                      <a:endParaRPr sz="4000">
                        <a:solidFill>
                          <a:srgbClr val="0000FF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04" name="Google Shape;30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901" y="4256797"/>
            <a:ext cx="1721967" cy="1703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08218" y="3753434"/>
            <a:ext cx="797700" cy="7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17252" y="4648022"/>
            <a:ext cx="579667" cy="756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783849" y="5960367"/>
            <a:ext cx="414963" cy="708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455803" y="2734134"/>
            <a:ext cx="502567" cy="7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5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7698" y="1001898"/>
            <a:ext cx="910433" cy="910433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57"/>
          <p:cNvSpPr txBox="1"/>
          <p:nvPr/>
        </p:nvSpPr>
        <p:spPr>
          <a:xfrm>
            <a:off x="6247967" y="5404767"/>
            <a:ext cx="5944000" cy="1380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4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falté la clase</a:t>
            </a:r>
            <a:endParaRPr sz="4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GB" sz="4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llegué tarde</a:t>
            </a:r>
            <a:endParaRPr sz="4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5" name="Google Shape;315;p58"/>
          <p:cNvGraphicFramePr/>
          <p:nvPr/>
        </p:nvGraphicFramePr>
        <p:xfrm>
          <a:off x="42251" y="1545100"/>
          <a:ext cx="4327567" cy="49986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27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72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¡He acabado!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¡He ganado!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¡He perdido!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Lo siento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Disculpa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¡Me toca a mi!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¡Te toca a ti!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16" name="Google Shape;316;p58"/>
          <p:cNvGraphicFramePr/>
          <p:nvPr/>
        </p:nvGraphicFramePr>
        <p:xfrm>
          <a:off x="5073951" y="1545101"/>
          <a:ext cx="7075800" cy="416083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03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2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300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¡Otra vez!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¡Repetímos!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¿Cómo se dice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 español?</a:t>
                      </a:r>
                      <a:endParaRPr sz="40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400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en inglés?</a:t>
                      </a:r>
                      <a:endParaRPr sz="4000">
                        <a:solidFill>
                          <a:schemeClr val="dk1"/>
                        </a:solidFill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833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4000"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¿Cómo se escribe?</a:t>
                      </a:r>
                      <a:endParaRPr sz="4000">
                        <a:latin typeface="PT Sans"/>
                        <a:ea typeface="PT Sans"/>
                        <a:cs typeface="PT Sans"/>
                        <a:sym typeface="PT Sans"/>
                      </a:endParaRPr>
                    </a:p>
                  </a:txBody>
                  <a:tcPr marL="121900" marR="121900" marT="121900" marB="121900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17" name="Google Shape;31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46734" y="3831766"/>
            <a:ext cx="453399" cy="43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77425" y="1750818"/>
            <a:ext cx="1123265" cy="112413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58"/>
          <p:cNvSpPr txBox="1"/>
          <p:nvPr/>
        </p:nvSpPr>
        <p:spPr>
          <a:xfrm>
            <a:off x="591500" y="289700"/>
            <a:ext cx="11055200" cy="9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GB" sz="4800" b="1">
                <a:latin typeface="Calibri"/>
                <a:ea typeface="Calibri"/>
                <a:cs typeface="Calibri"/>
                <a:sym typeface="Calibri"/>
              </a:rPr>
              <a:t>Las actividades en clase</a:t>
            </a:r>
            <a:endParaRPr sz="48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0" name="Google Shape;320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11100" y="4624633"/>
            <a:ext cx="917600" cy="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12865" y="1622101"/>
            <a:ext cx="529335" cy="527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54500" y="2038433"/>
            <a:ext cx="917600" cy="9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12868" y="2956033"/>
            <a:ext cx="689165" cy="661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5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54500" y="3947438"/>
            <a:ext cx="529333" cy="52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5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44918" y="4989287"/>
            <a:ext cx="783700" cy="7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5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412858" y="5705934"/>
            <a:ext cx="829764" cy="661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5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646701" y="3264967"/>
            <a:ext cx="453401" cy="43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p59"/>
          <p:cNvGrpSpPr/>
          <p:nvPr/>
        </p:nvGrpSpPr>
        <p:grpSpPr>
          <a:xfrm>
            <a:off x="344801" y="0"/>
            <a:ext cx="11753033" cy="3292368"/>
            <a:chOff x="258600" y="108650"/>
            <a:chExt cx="8814775" cy="2469276"/>
          </a:xfrm>
        </p:grpSpPr>
        <p:pic>
          <p:nvPicPr>
            <p:cNvPr id="333" name="Google Shape;333;p59"/>
            <p:cNvPicPr preferRelativeResize="0"/>
            <p:nvPr/>
          </p:nvPicPr>
          <p:blipFill rotWithShape="1">
            <a:blip r:embed="rId3">
              <a:alphaModFix/>
            </a:blip>
            <a:srcRect t="34428" b="29963"/>
            <a:stretch/>
          </p:blipFill>
          <p:spPr>
            <a:xfrm>
              <a:off x="258600" y="108650"/>
              <a:ext cx="8644900" cy="2308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4" name="Google Shape;334;p59"/>
            <p:cNvSpPr txBox="1"/>
            <p:nvPr/>
          </p:nvSpPr>
          <p:spPr>
            <a:xfrm>
              <a:off x="380250" y="1931625"/>
              <a:ext cx="3000000" cy="646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n-GB" sz="40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No veo</a:t>
              </a:r>
              <a:endParaRPr sz="2400"/>
            </a:p>
          </p:txBody>
        </p:sp>
        <p:sp>
          <p:nvSpPr>
            <p:cNvPr id="335" name="Google Shape;335;p59"/>
            <p:cNvSpPr txBox="1"/>
            <p:nvPr/>
          </p:nvSpPr>
          <p:spPr>
            <a:xfrm>
              <a:off x="3232075" y="1931625"/>
              <a:ext cx="3000000" cy="646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n-GB" sz="40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No escucho</a:t>
              </a:r>
              <a:endParaRPr sz="2400"/>
            </a:p>
          </p:txBody>
        </p:sp>
        <p:sp>
          <p:nvSpPr>
            <p:cNvPr id="336" name="Google Shape;336;p59"/>
            <p:cNvSpPr txBox="1"/>
            <p:nvPr/>
          </p:nvSpPr>
          <p:spPr>
            <a:xfrm>
              <a:off x="6073375" y="1931625"/>
              <a:ext cx="3000000" cy="646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 algn="ctr"/>
              <a:r>
                <a:rPr lang="en-GB" sz="4000">
                  <a:solidFill>
                    <a:schemeClr val="dk1"/>
                  </a:solidFill>
                  <a:latin typeface="PT Sans"/>
                  <a:ea typeface="PT Sans"/>
                  <a:cs typeface="PT Sans"/>
                  <a:sym typeface="PT Sans"/>
                </a:rPr>
                <a:t>No hablo</a:t>
              </a:r>
              <a:endParaRPr sz="2400"/>
            </a:p>
          </p:txBody>
        </p:sp>
      </p:grpSp>
      <p:pic>
        <p:nvPicPr>
          <p:cNvPr id="337" name="Google Shape;337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4254" y="3437501"/>
            <a:ext cx="1416861" cy="3404401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9"/>
          <p:cNvSpPr txBox="1"/>
          <p:nvPr/>
        </p:nvSpPr>
        <p:spPr>
          <a:xfrm>
            <a:off x="3365833" y="4203133"/>
            <a:ext cx="67136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GB" sz="4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Je ne comprends pas</a:t>
            </a:r>
            <a:endParaRPr sz="4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r>
              <a:rPr lang="en-GB" sz="4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Je ne sais pas</a:t>
            </a:r>
            <a:endParaRPr sz="4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r>
              <a:rPr lang="en-GB" sz="40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Qu’est-ce que c’est que ça?</a:t>
            </a:r>
            <a:endParaRPr sz="400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339" name="Google Shape;339;p59"/>
          <p:cNvSpPr/>
          <p:nvPr/>
        </p:nvSpPr>
        <p:spPr>
          <a:xfrm>
            <a:off x="458117" y="3407500"/>
            <a:ext cx="11526400" cy="3464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40" name="Google Shape;340;p59"/>
          <p:cNvSpPr/>
          <p:nvPr/>
        </p:nvSpPr>
        <p:spPr>
          <a:xfrm>
            <a:off x="3398533" y="4239033"/>
            <a:ext cx="6882400" cy="2093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GB" sz="3733">
                <a:latin typeface="Comic Sans MS"/>
                <a:ea typeface="Comic Sans MS"/>
                <a:cs typeface="Comic Sans MS"/>
                <a:sym typeface="Comic Sans MS"/>
              </a:rPr>
              <a:t>No entiendo</a:t>
            </a:r>
            <a:endParaRPr sz="3733">
              <a:latin typeface="Comic Sans MS"/>
              <a:ea typeface="Comic Sans MS"/>
              <a:cs typeface="Comic Sans MS"/>
              <a:sym typeface="Comic Sans MS"/>
            </a:endParaRPr>
          </a:p>
          <a:p>
            <a:pPr algn="ctr"/>
            <a:r>
              <a:rPr lang="en-GB" sz="3733">
                <a:latin typeface="Comic Sans MS"/>
                <a:ea typeface="Comic Sans MS"/>
                <a:cs typeface="Comic Sans MS"/>
                <a:sym typeface="Comic Sans MS"/>
              </a:rPr>
              <a:t>No sé</a:t>
            </a:r>
            <a:endParaRPr sz="3733">
              <a:latin typeface="Comic Sans MS"/>
              <a:ea typeface="Comic Sans MS"/>
              <a:cs typeface="Comic Sans MS"/>
              <a:sym typeface="Comic Sans MS"/>
            </a:endParaRPr>
          </a:p>
          <a:p>
            <a:pPr algn="ctr"/>
            <a:r>
              <a:rPr lang="en-GB" sz="3733">
                <a:latin typeface="Comic Sans MS"/>
                <a:ea typeface="Comic Sans MS"/>
                <a:cs typeface="Comic Sans MS"/>
                <a:sym typeface="Comic Sans MS"/>
              </a:rPr>
              <a:t>¿Qué es?</a:t>
            </a:r>
            <a:endParaRPr sz="3733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A6657A29BFAC499ADD5DEB46FFF8C7" ma:contentTypeVersion="10" ma:contentTypeDescription="Create a new document." ma:contentTypeScope="" ma:versionID="71e03c50ab0adc22356c4a58875f3850">
  <xsd:schema xmlns:xsd="http://www.w3.org/2001/XMLSchema" xmlns:xs="http://www.w3.org/2001/XMLSchema" xmlns:p="http://schemas.microsoft.com/office/2006/metadata/properties" xmlns:ns2="3c35e3fb-3e95-47c2-ad9d-9f1f4ac7fb44" targetNamespace="http://schemas.microsoft.com/office/2006/metadata/properties" ma:root="true" ma:fieldsID="ad34c4f55c3a391ed56c4c993af17c83" ns2:_="">
    <xsd:import namespace="3c35e3fb-3e95-47c2-ad9d-9f1f4ac7fb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5e3fb-3e95-47c2-ad9d-9f1f4ac7fb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79a89b1-2c2c-4f7f-9bd7-7914fb13a0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35e3fb-3e95-47c2-ad9d-9f1f4ac7fb4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EAF9713-2CD2-46E1-B48A-B0022D55CC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F446A8-C445-47CF-B8C1-75D8459A21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35e3fb-3e95-47c2-ad9d-9f1f4ac7fb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70838C-2A85-4862-B5D4-8CBB1C820756}">
  <ds:schemaRefs>
    <ds:schemaRef ds:uri="662c4e79-1285-4845-8800-07b69524f2ee"/>
    <ds:schemaRef ds:uri="88d5e19c-ccfa-4121-b70f-27ebd5a65f6e"/>
    <ds:schemaRef ds:uri="c40ef463-fdfe-4e9b-bb24-129403de1b41"/>
    <ds:schemaRef ds:uri="fb0cad09-7c62-47f5-a135-b16832e4520f"/>
    <ds:schemaRef ds:uri="http://schemas.microsoft.com/office/2006/metadata/properties"/>
    <ds:schemaRef ds:uri="http://schemas.microsoft.com/office/infopath/2007/PartnerControls"/>
    <ds:schemaRef ds:uri="3c35e3fb-3e95-47c2-ad9d-9f1f4ac7fb4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396</Words>
  <Application>Microsoft Office PowerPoint</Application>
  <PresentationFormat>Widescreen</PresentationFormat>
  <Paragraphs>156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Simple Light</vt:lpstr>
      <vt:lpstr>Register Routines (Present/Absent)</vt:lpstr>
      <vt:lpstr>¿Quién está?</vt:lpstr>
      <vt:lpstr>¿Quién falta?</vt:lpstr>
      <vt:lpstr>¿Quién falta?</vt:lpstr>
      <vt:lpstr>¿Quién falta?</vt:lpstr>
      <vt:lpstr>Register Routines (How was the register?)</vt:lpstr>
      <vt:lpstr>PowerPoint Presentation</vt:lpstr>
      <vt:lpstr>PowerPoint Presentation</vt:lpstr>
      <vt:lpstr>PowerPoint Presentation</vt:lpstr>
      <vt:lpstr>Classroom Language Posters</vt:lpstr>
      <vt:lpstr>PowerPoint Presentation</vt:lpstr>
      <vt:lpstr>PowerPoint Presentation</vt:lpstr>
      <vt:lpstr>PowerPoint Presentation</vt:lpstr>
      <vt:lpstr>PowerPoint Presentation</vt:lpstr>
    </vt:vector>
  </TitlesOfParts>
  <Company>British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Cairns, Pamela (Marketing and Communications)</dc:creator>
  <cp:lastModifiedBy>Mrs S West</cp:lastModifiedBy>
  <cp:revision>4</cp:revision>
  <dcterms:created xsi:type="dcterms:W3CDTF">2025-07-10T13:40:45Z</dcterms:created>
  <dcterms:modified xsi:type="dcterms:W3CDTF">2026-03-06T15:42:43Z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0x0101005EA6657A29BFAC499ADD5DEB46FFF8C7</vt:lpwstr>
  </property>
  <property fmtid="{D5CDD505-2E9C-101B-9397-08002B2CF9AE}" pid="3" name="MediaServiceImageTags">
    <vt:lpwstr/>
  </property>
  <property fmtid="{D5CDD505-2E9C-101B-9397-08002B2CF9AE}" pid="4" name="Order">
    <vt:r8>612300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