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  <p:sldMasterId id="2147483675" r:id="rId3"/>
  </p:sldMasterIdLst>
  <p:notesMasterIdLst>
    <p:notesMasterId r:id="rId10"/>
  </p:notesMasterIdLst>
  <p:sldIdLst>
    <p:sldId id="270" r:id="rId4"/>
    <p:sldId id="271" r:id="rId5"/>
    <p:sldId id="258" r:id="rId6"/>
    <p:sldId id="259" r:id="rId7"/>
    <p:sldId id="260" r:id="rId8"/>
    <p:sldId id="261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entury Gothic" panose="020B0502020202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94dfb3d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694dfb3d49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25" name="Google Shape;125;g3694dfb3d49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94dfb3d49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3694dfb3d49_0_3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33" name="Google Shape;133;g3694dfb3d49_0_3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d124308ed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d124308ed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dc8786609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dc8786609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a50eeed1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a50eeed1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dc8786609d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dc8786609d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Twentieth Century"/>
              <a:buNone/>
              <a:defRPr sz="6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Twentieth Century"/>
              <a:buNone/>
              <a:defRPr sz="6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9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None/>
              <a:defRPr sz="19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9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None/>
              <a:defRPr sz="19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Twentieth Century"/>
              <a:buNone/>
              <a:defRPr sz="3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Twentieth Century"/>
              <a:buNone/>
              <a:defRPr sz="3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37" name="Google Shape;37;p10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5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/>
          </p:nvPr>
        </p:nvSpPr>
        <p:spPr>
          <a:xfrm rot="5400000">
            <a:off x="7133401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 rot="5400000">
            <a:off x="1799401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2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6383866" y="6274696"/>
            <a:ext cx="53298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640"/>
              <a:buNone/>
              <a:defRPr sz="800" b="0" cap="none">
                <a:solidFill>
                  <a:schemeClr val="lt2"/>
                </a:solidFill>
              </a:defRPr>
            </a:lvl1pPr>
            <a:lvl2pPr marL="914400" lvl="1" indent="-350520" algn="l" rtl="0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/>
            </a:lvl2pPr>
            <a:lvl3pPr marL="1371600" lvl="2" indent="-320040" algn="l" rtl="0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228600" algn="l" rtl="0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/>
            </a:lvl4pPr>
            <a:lvl5pPr marL="2286000" lvl="4" indent="-320040" algn="l" rtl="0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2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2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6383866" y="6274696"/>
            <a:ext cx="53298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640"/>
              <a:buNone/>
              <a:defRPr sz="800" b="0" cap="none">
                <a:solidFill>
                  <a:schemeClr val="lt2"/>
                </a:solidFill>
              </a:defRPr>
            </a:lvl1pPr>
            <a:lvl2pPr marL="914400" lvl="1" indent="-350520" algn="l" rtl="0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/>
            </a:lvl2pPr>
            <a:lvl3pPr marL="1371600" lvl="2" indent="-320040" algn="l" rtl="0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228600" algn="l" rtl="0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/>
            </a:lvl4pPr>
            <a:lvl5pPr marL="2286000" lvl="4" indent="-320040" algn="l" rtl="0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entury Gothic"/>
              <a:buNone/>
              <a:defRPr sz="60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Char char="•"/>
              <a:defRPr sz="2000"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 sz="19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Char char="•"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>
                <a:solidFill>
                  <a:srgbClr val="1F386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9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9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5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 type="vertTx">
  <p:cSld name="VERTICAL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title"/>
          </p:nvPr>
        </p:nvSpPr>
        <p:spPr>
          <a:xfrm rot="5400000">
            <a:off x="7133401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body" idx="1"/>
          </p:nvPr>
        </p:nvSpPr>
        <p:spPr>
          <a:xfrm rot="5400000">
            <a:off x="1799401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33" name="Google Shape;133;p2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34" name="Google Shape;134;p2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6" Type="http://schemas.openxmlformats.org/officeDocument/2006/relationships/hyperlink" Target="https://creativecommons.org/licenses/by-nc-sa/4.0/" TargetMode="Externa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0" y="0"/>
            <a:ext cx="12192000" cy="66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 descr="Headline"/>
          <p:cNvSpPr txBox="1">
            <a:spLocks noGrp="1"/>
          </p:cNvSpPr>
          <p:nvPr>
            <p:ph type="title"/>
          </p:nvPr>
        </p:nvSpPr>
        <p:spPr>
          <a:xfrm>
            <a:off x="360000" y="899999"/>
            <a:ext cx="10800600" cy="1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3" descr="Main text"/>
          <p:cNvSpPr txBox="1">
            <a:spLocks noGrp="1"/>
          </p:cNvSpPr>
          <p:nvPr>
            <p:ph type="body" idx="1"/>
          </p:nvPr>
        </p:nvSpPr>
        <p:spPr>
          <a:xfrm>
            <a:off x="360000" y="2376000"/>
            <a:ext cx="10800600" cy="37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114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3" descr="Date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3" descr="Footer title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3" descr="Page number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2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31697"/>
            <a:ext cx="12192000" cy="108884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485120" y="-61459"/>
            <a:ext cx="1627857" cy="56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" y="0"/>
            <a:ext cx="4775202" cy="41783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9088583" y="6572243"/>
            <a:ext cx="84345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Material</a:t>
            </a:r>
            <a:r>
              <a:rPr lang="en-GB" sz="11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licensed as </a:t>
            </a:r>
            <a:r>
              <a:rPr lang="en-GB" sz="11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br>
              <a:rPr lang="en-GB" sz="11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3" name="Google Shape;83;p17"/>
          <p:cNvSpPr/>
          <p:nvPr/>
        </p:nvSpPr>
        <p:spPr>
          <a:xfrm>
            <a:off x="2" y="6572241"/>
            <a:ext cx="843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Rachel Hawkes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media" Target="../media/media2.m4a"/><Relationship Id="rId13" Type="http://schemas.openxmlformats.org/officeDocument/2006/relationships/image" Target="../media/image9.png"/><Relationship Id="rId3" Type="http://schemas.microsoft.com/office/2007/relationships/media" Target="../media/media3.m4a"/><Relationship Id="rId7" Type="http://schemas.microsoft.com/office/2007/relationships/media" Target="../media/media7.m4a"/><Relationship Id="rId12" Type="http://schemas.openxmlformats.org/officeDocument/2006/relationships/image" Target="../media/image8.jpg"/><Relationship Id="rId17" Type="http://schemas.openxmlformats.org/officeDocument/2006/relationships/image" Target="../media/image7.png"/><Relationship Id="rId2" Type="http://schemas.microsoft.com/office/2007/relationships/media" Target="../media/media1.m4a"/><Relationship Id="rId16" Type="http://schemas.openxmlformats.org/officeDocument/2006/relationships/image" Target="../media/image6.png"/><Relationship Id="rId1" Type="http://schemas.openxmlformats.org/officeDocument/2006/relationships/audio" Target="NULL" TargetMode="External"/><Relationship Id="rId6" Type="http://schemas.microsoft.com/office/2007/relationships/media" Target="../media/media6.m4a"/><Relationship Id="rId11" Type="http://schemas.openxmlformats.org/officeDocument/2006/relationships/notesSlide" Target="../notesSlides/notesSlide2.xml"/><Relationship Id="rId5" Type="http://schemas.microsoft.com/office/2007/relationships/media" Target="../media/media5.m4a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15.xml"/><Relationship Id="rId4" Type="http://schemas.microsoft.com/office/2007/relationships/media" Target="../media/media4.m4a"/><Relationship Id="rId9" Type="http://schemas.openxmlformats.org/officeDocument/2006/relationships/audio" Target="../media/media2.m4a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4.jp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openxmlformats.org/officeDocument/2006/relationships/image" Target="../media/image14.jpg"/><Relationship Id="rId3" Type="http://schemas.microsoft.com/office/2007/relationships/media" Target="../media/media10.m4a"/><Relationship Id="rId7" Type="http://schemas.microsoft.com/office/2007/relationships/media" Target="../media/media12.m4a"/><Relationship Id="rId12" Type="http://schemas.openxmlformats.org/officeDocument/2006/relationships/image" Target="../media/image13.jp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openxmlformats.org/officeDocument/2006/relationships/image" Target="../media/image12.jpg"/><Relationship Id="rId5" Type="http://schemas.microsoft.com/office/2007/relationships/media" Target="../media/media11.m4a"/><Relationship Id="rId15" Type="http://schemas.openxmlformats.org/officeDocument/2006/relationships/image" Target="../media/image6.png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10.m4a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304800" y="-311243"/>
            <a:ext cx="5186400" cy="35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lnSpc>
                <a:spcPct val="100000"/>
              </a:lnSpc>
              <a:buClr>
                <a:srgbClr val="1F4E79"/>
              </a:buClr>
              <a:buSzPts val="15000"/>
            </a:pPr>
            <a:r>
              <a:rPr lang="en-GB" sz="20000" b="1">
                <a:solidFill>
                  <a:srgbClr val="1F4E79"/>
                </a:solidFill>
              </a:rPr>
              <a:t>ç/c</a:t>
            </a:r>
            <a:endParaRPr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A3F8B2-D81B-4491-EDCB-469758A835C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3563" y="2839957"/>
            <a:ext cx="812800" cy="812800"/>
          </a:xfrm>
          <a:prstGeom prst="rect">
            <a:avLst/>
          </a:prstGeom>
        </p:spPr>
      </p:pic>
      <p:sp>
        <p:nvSpPr>
          <p:cNvPr id="7" name="Google Shape;92;p17">
            <a:extLst>
              <a:ext uri="{FF2B5EF4-FFF2-40B4-BE49-F238E27FC236}">
                <a16:creationId xmlns:a16="http://schemas.microsoft.com/office/drawing/2014/main" id="{CE470B13-0146-4A35-AC07-A1D03D9EABAB}"/>
              </a:ext>
            </a:extLst>
          </p:cNvPr>
          <p:cNvSpPr txBox="1"/>
          <p:nvPr/>
        </p:nvSpPr>
        <p:spPr>
          <a:xfrm>
            <a:off x="3536900" y="4310700"/>
            <a:ext cx="5516400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12000" b="1">
                <a:solidFill>
                  <a:srgbClr val="FA65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1200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12000" b="1">
              <a:solidFill>
                <a:srgbClr val="FA65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" name="Google Shape;93;p17">
            <a:extLst>
              <a:ext uri="{FF2B5EF4-FFF2-40B4-BE49-F238E27FC236}">
                <a16:creationId xmlns:a16="http://schemas.microsoft.com/office/drawing/2014/main" id="{A2C4BD96-4E1F-4E21-A2AB-A89FD5442C9F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94400" y="203200"/>
            <a:ext cx="3986043" cy="390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D710285-8B8E-4FC0-9100-CE274304C2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77243" y="52801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>
            <a:spLocks noGrp="1"/>
          </p:cNvSpPr>
          <p:nvPr>
            <p:ph type="title"/>
          </p:nvPr>
        </p:nvSpPr>
        <p:spPr>
          <a:xfrm>
            <a:off x="837787" y="223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115076"/>
              </a:buClr>
              <a:buSzPts val="9000"/>
            </a:pPr>
            <a:r>
              <a:rPr lang="en-GB" sz="12000" b="1">
                <a:solidFill>
                  <a:srgbClr val="115076"/>
                </a:solidFill>
              </a:rPr>
              <a:t>ç/c</a:t>
            </a:r>
            <a:endParaRPr sz="4000"/>
          </a:p>
        </p:txBody>
      </p:sp>
      <p:sp>
        <p:nvSpPr>
          <p:cNvPr id="136" name="Google Shape;136;p30" descr="rectangle"/>
          <p:cNvSpPr/>
          <p:nvPr/>
        </p:nvSpPr>
        <p:spPr>
          <a:xfrm>
            <a:off x="4732283" y="1604128"/>
            <a:ext cx="2727600" cy="29796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762852" y="508760"/>
            <a:ext cx="31292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ais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0" name="Google Shape;140;p30" descr="the french fla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54532" y="1637133"/>
            <a:ext cx="1808379" cy="120558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/>
        </p:nvSpPr>
        <p:spPr>
          <a:xfrm>
            <a:off x="800523" y="3500873"/>
            <a:ext cx="30540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inéma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2" name="Google Shape;142;p30" descr="cinema reel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52201" y="4379101"/>
            <a:ext cx="1640180" cy="193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0"/>
          <p:cNvSpPr txBox="1"/>
          <p:nvPr/>
        </p:nvSpPr>
        <p:spPr>
          <a:xfrm>
            <a:off x="4544579" y="4642467"/>
            <a:ext cx="31228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ider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30"/>
          <p:cNvSpPr/>
          <p:nvPr/>
        </p:nvSpPr>
        <p:spPr>
          <a:xfrm>
            <a:off x="4721793" y="5415364"/>
            <a:ext cx="2719200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GB" sz="36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[to decide]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8548748" y="508759"/>
            <a:ext cx="29308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gar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6" name="Google Shape;146;p30" descr="a small bo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285971" y="1544895"/>
            <a:ext cx="1456165" cy="193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 txBox="1"/>
          <p:nvPr/>
        </p:nvSpPr>
        <p:spPr>
          <a:xfrm>
            <a:off x="9111751" y="3477521"/>
            <a:ext cx="20172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17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</a:t>
            </a:r>
            <a:endParaRPr sz="1467"/>
          </a:p>
        </p:txBody>
      </p:sp>
      <p:pic>
        <p:nvPicPr>
          <p:cNvPr id="148" name="Google Shape;148;p30" descr="the number fiv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319583" y="4513658"/>
            <a:ext cx="1445139" cy="180341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C91A66-3862-1FCA-DEC3-A44F28E197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292081" y="294125"/>
            <a:ext cx="812800" cy="8128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83317F-5E0E-2661-1134-0C9E08D7839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4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75735" y="1523035"/>
            <a:ext cx="812800" cy="8128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A07CD0A-304D-7DCA-1F6C-5249CB2DBC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29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62911" y="4412831"/>
            <a:ext cx="812800" cy="8128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A14EEE-921F-0500-1E8D-606593C82C4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22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21921" y="1427959"/>
            <a:ext cx="812800" cy="8128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FAD042D-43FF-0C51-C9F0-1CA5C54CBD3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257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85077" y="4536779"/>
            <a:ext cx="812800" cy="8128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C13955-621A-AE77-B354-12F60937D1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7">
                  <p14:trim st="362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93873" y="5146648"/>
            <a:ext cx="812800" cy="812800"/>
          </a:xfrm>
          <a:prstGeom prst="rect">
            <a:avLst/>
          </a:prstGeom>
        </p:spPr>
      </p:pic>
      <p:sp>
        <p:nvSpPr>
          <p:cNvPr id="23" name="Google Shape;101;p18">
            <a:extLst>
              <a:ext uri="{FF2B5EF4-FFF2-40B4-BE49-F238E27FC236}">
                <a16:creationId xmlns:a16="http://schemas.microsoft.com/office/drawing/2014/main" id="{8888AB28-286B-4DD8-9C11-2F5F54E5EEA9}"/>
              </a:ext>
            </a:extLst>
          </p:cNvPr>
          <p:cNvSpPr txBox="1"/>
          <p:nvPr/>
        </p:nvSpPr>
        <p:spPr>
          <a:xfrm>
            <a:off x="4847700" y="3316200"/>
            <a:ext cx="246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52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52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52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" name="Google Shape;112;p18">
            <a:extLst>
              <a:ext uri="{FF2B5EF4-FFF2-40B4-BE49-F238E27FC236}">
                <a16:creationId xmlns:a16="http://schemas.microsoft.com/office/drawing/2014/main" id="{EA0C7E5D-F12C-46E1-9795-9B3B84D504D7}"/>
              </a:ext>
            </a:extLst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145472" y="1750332"/>
            <a:ext cx="1901199" cy="1862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065E39-1EA8-4E80-9C1B-343355627DA0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10600" y="261579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61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Où vas-tu à Paris?</a:t>
            </a:r>
            <a:endParaRPr/>
          </a:p>
        </p:txBody>
      </p:sp>
      <p:pic>
        <p:nvPicPr>
          <p:cNvPr id="167" name="Google Shape;167;p31" descr="Family visiting an art gallery  Color (provided by Getty Images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7150" y="3015700"/>
            <a:ext cx="2781624" cy="137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1" descr="Church vector, wedding related fiiled style editable outline icon (provided by Getty Images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0450" y="3242500"/>
            <a:ext cx="2284851" cy="2284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p31"/>
          <p:cNvGrpSpPr/>
          <p:nvPr/>
        </p:nvGrpSpPr>
        <p:grpSpPr>
          <a:xfrm>
            <a:off x="200551" y="3926274"/>
            <a:ext cx="2338050" cy="2525248"/>
            <a:chOff x="6120251" y="3035349"/>
            <a:chExt cx="2338050" cy="2525248"/>
          </a:xfrm>
        </p:grpSpPr>
        <p:pic>
          <p:nvPicPr>
            <p:cNvPr id="170" name="Google Shape;170;p31" descr="Cafe with waiter  Color  Illustrator Ver. 5 (provided by Getty Images)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120251" y="30353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31" descr="Cafe with waiter  Color  Illustrator Ver. 5 (provided by Getty Images)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53201" y="30353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31" descr="Cafe with waiter  Color  Illustrator Ver. 5 (provided by Getty Images)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280001" y="35991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31" descr="Cafe with waiter  Color  Illustrator Ver. 5 (provided by Getty Images)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153201" y="3829274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31" descr="Cafe with waiter  Color  Illustrator Ver. 5 (provided by Getty Images)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280001" y="42354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5" name="Google Shape;175;p31" descr="Airport (provided by Getty Images)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72250" y="1893319"/>
            <a:ext cx="2062203" cy="274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1" descr="Church vector, wedding related fiiled style editable outline icon (provided by Getty Images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55025" y="4394300"/>
            <a:ext cx="2284851" cy="228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1" descr="Family visiting an art gallery  Color (provided by Getty Images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7025" y="4847425"/>
            <a:ext cx="2781624" cy="137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1" descr="Airport (provided by Getty Images)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13250" y="2054194"/>
            <a:ext cx="2062203" cy="274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E0BBEE-5788-4EF2-98FB-95982E0884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52528" y="286172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>
            <a:spLocks noGrp="1"/>
          </p:cNvSpPr>
          <p:nvPr>
            <p:ph type="ctrTitle"/>
          </p:nvPr>
        </p:nvSpPr>
        <p:spPr>
          <a:xfrm>
            <a:off x="1524000" y="1122369"/>
            <a:ext cx="9144000" cy="1146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 vais…</a:t>
            </a:r>
            <a:endParaRPr/>
          </a:p>
        </p:txBody>
      </p:sp>
      <p:sp>
        <p:nvSpPr>
          <p:cNvPr id="184" name="Google Shape;184;p32"/>
          <p:cNvSpPr txBox="1">
            <a:spLocks noGrp="1"/>
          </p:cNvSpPr>
          <p:nvPr>
            <p:ph type="subTitle" idx="1"/>
          </p:nvPr>
        </p:nvSpPr>
        <p:spPr>
          <a:xfrm>
            <a:off x="111650" y="2382825"/>
            <a:ext cx="2532000" cy="6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0000FF"/>
                </a:solidFill>
              </a:rPr>
              <a:t>au musée</a:t>
            </a:r>
            <a:endParaRPr sz="3600">
              <a:solidFill>
                <a:srgbClr val="0000FF"/>
              </a:solidFill>
            </a:endParaRPr>
          </a:p>
        </p:txBody>
      </p:sp>
      <p:sp>
        <p:nvSpPr>
          <p:cNvPr id="185" name="Google Shape;185;p32"/>
          <p:cNvSpPr txBox="1">
            <a:spLocks noGrp="1"/>
          </p:cNvSpPr>
          <p:nvPr>
            <p:ph type="subTitle" idx="1"/>
          </p:nvPr>
        </p:nvSpPr>
        <p:spPr>
          <a:xfrm>
            <a:off x="2643650" y="5323675"/>
            <a:ext cx="2933400" cy="6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0000"/>
                </a:solidFill>
              </a:rPr>
              <a:t>à la cathédrale</a:t>
            </a:r>
            <a:endParaRPr sz="3600">
              <a:solidFill>
                <a:srgbClr val="FF0000"/>
              </a:solidFill>
            </a:endParaRPr>
          </a:p>
        </p:txBody>
      </p:sp>
      <p:sp>
        <p:nvSpPr>
          <p:cNvPr id="186" name="Google Shape;186;p32"/>
          <p:cNvSpPr txBox="1">
            <a:spLocks noGrp="1"/>
          </p:cNvSpPr>
          <p:nvPr>
            <p:ph type="subTitle" idx="1"/>
          </p:nvPr>
        </p:nvSpPr>
        <p:spPr>
          <a:xfrm>
            <a:off x="5901575" y="2382825"/>
            <a:ext cx="3023700" cy="6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9900FF"/>
                </a:solidFill>
              </a:rPr>
              <a:t>aux cafés</a:t>
            </a:r>
            <a:endParaRPr sz="3600">
              <a:solidFill>
                <a:srgbClr val="9900FF"/>
              </a:solidFill>
            </a:endParaRPr>
          </a:p>
        </p:txBody>
      </p:sp>
      <p:sp>
        <p:nvSpPr>
          <p:cNvPr id="187" name="Google Shape;187;p32"/>
          <p:cNvSpPr txBox="1">
            <a:spLocks noGrp="1"/>
          </p:cNvSpPr>
          <p:nvPr>
            <p:ph type="subTitle" idx="1"/>
          </p:nvPr>
        </p:nvSpPr>
        <p:spPr>
          <a:xfrm>
            <a:off x="8820900" y="5323675"/>
            <a:ext cx="2933400" cy="69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A6500"/>
                </a:solidFill>
              </a:rPr>
              <a:t>à l’a</a:t>
            </a:r>
            <a:r>
              <a:rPr lang="en-GB" sz="3600">
                <a:solidFill>
                  <a:srgbClr val="0000FF"/>
                </a:solidFill>
              </a:rPr>
              <a:t>éroport</a:t>
            </a:r>
            <a:endParaRPr sz="3600">
              <a:solidFill>
                <a:srgbClr val="0000FF"/>
              </a:solidFill>
            </a:endParaRPr>
          </a:p>
        </p:txBody>
      </p:sp>
      <p:pic>
        <p:nvPicPr>
          <p:cNvPr id="188" name="Google Shape;188;p32" descr="Family visiting an art gallery  Color (provided by Getty Images)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1200" y="3233250"/>
            <a:ext cx="2781624" cy="137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2" descr="Church vector, wedding related fiiled style editable outline icon (provided by Getty Images)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67925" y="2869575"/>
            <a:ext cx="2284851" cy="2284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32"/>
          <p:cNvGrpSpPr/>
          <p:nvPr/>
        </p:nvGrpSpPr>
        <p:grpSpPr>
          <a:xfrm>
            <a:off x="6120251" y="3035349"/>
            <a:ext cx="2338050" cy="2525248"/>
            <a:chOff x="6120251" y="3035349"/>
            <a:chExt cx="2338050" cy="2525248"/>
          </a:xfrm>
        </p:grpSpPr>
        <p:pic>
          <p:nvPicPr>
            <p:cNvPr id="191" name="Google Shape;191;p32" descr="Cafe with waiter  Color  Illustrator Ver. 5 (provided by Getty Images)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120251" y="30353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32" descr="Cafe with waiter  Color  Illustrator Ver. 5 (provided by Getty Images)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153201" y="30353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32" descr="Cafe with waiter  Color  Illustrator Ver. 5 (provided by Getty Images)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280001" y="35991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32" descr="Cafe with waiter  Color  Illustrator Ver. 5 (provided by Getty Images)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153201" y="3829274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32" descr="Cafe with waiter  Color  Illustrator Ver. 5 (provided by Getty Images)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280001" y="4235449"/>
              <a:ext cx="1305100" cy="13251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6" name="Google Shape;196;p32" descr="Airport (provided by Getty Images)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325775" y="2421669"/>
            <a:ext cx="2062203" cy="274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BAED56-985E-4108-9076-84824086D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71250" y="4936551"/>
            <a:ext cx="406400" cy="4064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81C5C66-315C-4D5D-8380-679970FBF8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841002" y="5516391"/>
            <a:ext cx="406400" cy="4064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B09F8A-A9F7-4D23-B002-C01807F4BF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688838" y="2548059"/>
            <a:ext cx="406400" cy="4064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019DB89-9F88-45D2-9014-C80387D962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421946" y="602678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8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2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/>
        </p:nvSpPr>
        <p:spPr>
          <a:xfrm>
            <a:off x="455825" y="1429600"/>
            <a:ext cx="10597800" cy="1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dk1"/>
                </a:solidFill>
              </a:rPr>
              <a:t>Pause grammatique:</a:t>
            </a:r>
            <a:endParaRPr sz="3600" b="1">
              <a:solidFill>
                <a:schemeClr val="dk1"/>
              </a:solidFill>
            </a:endParaRPr>
          </a:p>
        </p:txBody>
      </p:sp>
      <p:sp>
        <p:nvSpPr>
          <p:cNvPr id="202" name="Google Shape;202;p33"/>
          <p:cNvSpPr txBox="1"/>
          <p:nvPr/>
        </p:nvSpPr>
        <p:spPr>
          <a:xfrm>
            <a:off x="538700" y="2600250"/>
            <a:ext cx="10515000" cy="1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1 Je visite + </a:t>
            </a:r>
            <a:r>
              <a:rPr lang="en-GB" sz="3600">
                <a:solidFill>
                  <a:srgbClr val="0000FF"/>
                </a:solidFill>
              </a:rPr>
              <a:t>le</a:t>
            </a:r>
            <a:r>
              <a:rPr lang="en-GB" sz="3600">
                <a:solidFill>
                  <a:schemeClr val="dk1"/>
                </a:solidFill>
              </a:rPr>
              <a:t> / </a:t>
            </a:r>
            <a:r>
              <a:rPr lang="en-GB" sz="3600">
                <a:solidFill>
                  <a:srgbClr val="FF0000"/>
                </a:solidFill>
              </a:rPr>
              <a:t>la</a:t>
            </a:r>
            <a:r>
              <a:rPr lang="en-GB" sz="3600">
                <a:solidFill>
                  <a:schemeClr val="dk1"/>
                </a:solidFill>
              </a:rPr>
              <a:t> / </a:t>
            </a:r>
            <a:r>
              <a:rPr lang="en-GB" sz="3600">
                <a:solidFill>
                  <a:srgbClr val="9900FF"/>
                </a:solidFill>
              </a:rPr>
              <a:t>les</a:t>
            </a:r>
            <a:r>
              <a:rPr lang="en-GB" sz="3600">
                <a:solidFill>
                  <a:schemeClr val="dk1"/>
                </a:solidFill>
              </a:rPr>
              <a:t> / </a:t>
            </a:r>
            <a:r>
              <a:rPr lang="en-GB" sz="3600">
                <a:solidFill>
                  <a:srgbClr val="FA6500"/>
                </a:solidFill>
              </a:rPr>
              <a:t>l’</a:t>
            </a:r>
            <a:endParaRPr sz="3600">
              <a:solidFill>
                <a:srgbClr val="FA6500"/>
              </a:solidFill>
            </a:endParaRPr>
          </a:p>
        </p:txBody>
      </p:sp>
      <p:sp>
        <p:nvSpPr>
          <p:cNvPr id="203" name="Google Shape;203;p33"/>
          <p:cNvSpPr txBox="1"/>
          <p:nvPr/>
        </p:nvSpPr>
        <p:spPr>
          <a:xfrm>
            <a:off x="538700" y="3943975"/>
            <a:ext cx="10515000" cy="1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2 Je vais + </a:t>
            </a:r>
            <a:r>
              <a:rPr lang="en-GB" sz="3600">
                <a:solidFill>
                  <a:srgbClr val="0000FF"/>
                </a:solidFill>
              </a:rPr>
              <a:t>au</a:t>
            </a:r>
            <a:r>
              <a:rPr lang="en-GB" sz="3600">
                <a:solidFill>
                  <a:schemeClr val="dk1"/>
                </a:solidFill>
              </a:rPr>
              <a:t> / </a:t>
            </a:r>
            <a:r>
              <a:rPr lang="en-GB" sz="3600">
                <a:solidFill>
                  <a:srgbClr val="FF0000"/>
                </a:solidFill>
              </a:rPr>
              <a:t>à la</a:t>
            </a:r>
            <a:r>
              <a:rPr lang="en-GB" sz="3600">
                <a:solidFill>
                  <a:schemeClr val="dk1"/>
                </a:solidFill>
              </a:rPr>
              <a:t> / </a:t>
            </a:r>
            <a:r>
              <a:rPr lang="en-GB" sz="3600">
                <a:solidFill>
                  <a:srgbClr val="9900FF"/>
                </a:solidFill>
              </a:rPr>
              <a:t>aux</a:t>
            </a:r>
            <a:r>
              <a:rPr lang="en-GB" sz="3600">
                <a:solidFill>
                  <a:schemeClr val="dk1"/>
                </a:solidFill>
              </a:rPr>
              <a:t> / </a:t>
            </a:r>
            <a:r>
              <a:rPr lang="en-GB" sz="3600">
                <a:solidFill>
                  <a:srgbClr val="FA6500"/>
                </a:solidFill>
              </a:rPr>
              <a:t>à l’</a:t>
            </a:r>
            <a:endParaRPr sz="3600">
              <a:solidFill>
                <a:srgbClr val="FA6500"/>
              </a:solidFill>
            </a:endParaRPr>
          </a:p>
        </p:txBody>
      </p:sp>
      <p:sp>
        <p:nvSpPr>
          <p:cNvPr id="204" name="Google Shape;204;p33"/>
          <p:cNvSpPr txBox="1"/>
          <p:nvPr/>
        </p:nvSpPr>
        <p:spPr>
          <a:xfrm>
            <a:off x="8546600" y="2389975"/>
            <a:ext cx="3346200" cy="3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>
                <a:solidFill>
                  <a:schemeClr val="dk1"/>
                </a:solidFill>
              </a:rPr>
              <a:t>A I go to the</a:t>
            </a: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>
                <a:solidFill>
                  <a:schemeClr val="dk1"/>
                </a:solidFill>
              </a:rPr>
              <a:t>B I go at</a:t>
            </a: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>
                <a:solidFill>
                  <a:schemeClr val="dk1"/>
                </a:solidFill>
              </a:rPr>
              <a:t>C I visit to the</a:t>
            </a: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>
                <a:solidFill>
                  <a:schemeClr val="dk1"/>
                </a:solidFill>
              </a:rPr>
              <a:t>D We visit the</a:t>
            </a: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>
                <a:solidFill>
                  <a:schemeClr val="dk1"/>
                </a:solidFill>
              </a:rPr>
              <a:t>E I visit the</a:t>
            </a:r>
            <a:endParaRPr sz="2400" i="1">
              <a:solidFill>
                <a:schemeClr val="dk1"/>
              </a:solidFill>
            </a:endParaRPr>
          </a:p>
        </p:txBody>
      </p:sp>
      <p:sp>
        <p:nvSpPr>
          <p:cNvPr id="205" name="Google Shape;205;p33"/>
          <p:cNvSpPr txBox="1"/>
          <p:nvPr/>
        </p:nvSpPr>
        <p:spPr>
          <a:xfrm>
            <a:off x="538700" y="3166975"/>
            <a:ext cx="10515000" cy="1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accent3"/>
                </a:solidFill>
              </a:rPr>
              <a:t>E I visit </a:t>
            </a:r>
            <a:r>
              <a:rPr lang="en-GB" sz="3600" i="1">
                <a:solidFill>
                  <a:schemeClr val="accent3"/>
                </a:solidFill>
              </a:rPr>
              <a:t>the</a:t>
            </a:r>
            <a:endParaRPr sz="3600" i="1">
              <a:solidFill>
                <a:schemeClr val="accent3"/>
              </a:solidFill>
            </a:endParaRPr>
          </a:p>
        </p:txBody>
      </p:sp>
      <p:sp>
        <p:nvSpPr>
          <p:cNvPr id="206" name="Google Shape;206;p33"/>
          <p:cNvSpPr txBox="1"/>
          <p:nvPr/>
        </p:nvSpPr>
        <p:spPr>
          <a:xfrm>
            <a:off x="538700" y="4697200"/>
            <a:ext cx="10515000" cy="1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accent3"/>
                </a:solidFill>
              </a:rPr>
              <a:t>A I go </a:t>
            </a:r>
            <a:r>
              <a:rPr lang="en-GB" sz="3600" i="1">
                <a:solidFill>
                  <a:schemeClr val="accent3"/>
                </a:solidFill>
              </a:rPr>
              <a:t>to the</a:t>
            </a:r>
            <a:endParaRPr sz="3600" i="1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/>
        </p:nvSpPr>
        <p:spPr>
          <a:xfrm>
            <a:off x="205200" y="1474000"/>
            <a:ext cx="11817900" cy="53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err="1">
                <a:solidFill>
                  <a:schemeClr val="dk1"/>
                </a:solidFill>
              </a:rPr>
              <a:t>J’aime</a:t>
            </a:r>
            <a:r>
              <a:rPr lang="en-GB" sz="2800" dirty="0">
                <a:solidFill>
                  <a:schemeClr val="dk1"/>
                </a:solidFill>
              </a:rPr>
              <a:t> </a:t>
            </a:r>
            <a:r>
              <a:rPr lang="en-GB" sz="2800" dirty="0" err="1">
                <a:solidFill>
                  <a:schemeClr val="dk1"/>
                </a:solidFill>
              </a:rPr>
              <a:t>visiter</a:t>
            </a:r>
            <a:r>
              <a:rPr lang="en-GB" sz="2800" dirty="0">
                <a:solidFill>
                  <a:schemeClr val="dk1"/>
                </a:solidFill>
              </a:rPr>
              <a:t> Paris!  	 </a:t>
            </a: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</a:rPr>
              <a:t>Je </a:t>
            </a:r>
            <a:r>
              <a:rPr lang="en-GB" sz="2800" dirty="0" err="1">
                <a:solidFill>
                  <a:schemeClr val="dk1"/>
                </a:solidFill>
              </a:rPr>
              <a:t>visite</a:t>
            </a:r>
            <a:r>
              <a:rPr lang="en-GB" sz="2800" dirty="0">
                <a:solidFill>
                  <a:schemeClr val="dk1"/>
                </a:solidFill>
              </a:rPr>
              <a:t>		 			et je </a:t>
            </a:r>
            <a:r>
              <a:rPr lang="en-GB" sz="2800" dirty="0" err="1">
                <a:solidFill>
                  <a:schemeClr val="dk1"/>
                </a:solidFill>
              </a:rPr>
              <a:t>vais</a:t>
            </a: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</a:rPr>
              <a:t>Mon cousin </a:t>
            </a:r>
            <a:r>
              <a:rPr lang="en-GB" sz="2800" dirty="0" err="1">
                <a:solidFill>
                  <a:schemeClr val="dk1"/>
                </a:solidFill>
              </a:rPr>
              <a:t>visite</a:t>
            </a:r>
            <a:r>
              <a:rPr lang="en-GB" sz="2800" dirty="0">
                <a:solidFill>
                  <a:schemeClr val="dk1"/>
                </a:solidFill>
              </a:rPr>
              <a:t>	 			</a:t>
            </a:r>
            <a:r>
              <a:rPr lang="en-GB" sz="2800" dirty="0" err="1">
                <a:solidFill>
                  <a:schemeClr val="dk1"/>
                </a:solidFill>
              </a:rPr>
              <a:t>Aussi</a:t>
            </a:r>
            <a:r>
              <a:rPr lang="en-GB" sz="2800" dirty="0">
                <a:solidFill>
                  <a:schemeClr val="dk1"/>
                </a:solidFill>
              </a:rPr>
              <a:t>, je </a:t>
            </a:r>
            <a:r>
              <a:rPr lang="en-GB" sz="2800" dirty="0" err="1">
                <a:solidFill>
                  <a:schemeClr val="dk1"/>
                </a:solidFill>
              </a:rPr>
              <a:t>visite</a:t>
            </a: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</a:rPr>
              <a:t>							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1837625" y="2350800"/>
            <a:ext cx="4129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 dirty="0">
                <a:solidFill>
                  <a:schemeClr val="accent6"/>
                </a:solidFill>
              </a:rPr>
              <a:t>le Panthéon</a:t>
            </a:r>
            <a:endParaRPr sz="2800" dirty="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 dirty="0">
                <a:solidFill>
                  <a:schemeClr val="accent6"/>
                </a:solidFill>
              </a:rPr>
              <a:t>le Louvre</a:t>
            </a:r>
            <a:endParaRPr sz="2800" dirty="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 dirty="0" err="1">
                <a:solidFill>
                  <a:schemeClr val="accent6"/>
                </a:solidFill>
              </a:rPr>
              <a:t>l’Arc</a:t>
            </a:r>
            <a:r>
              <a:rPr lang="en-GB" sz="2800" dirty="0">
                <a:solidFill>
                  <a:schemeClr val="accent6"/>
                </a:solidFill>
              </a:rPr>
              <a:t> de Triomphe</a:t>
            </a:r>
            <a:endParaRPr sz="2800" dirty="0">
              <a:solidFill>
                <a:schemeClr val="accent6"/>
              </a:solidFill>
            </a:endParaRPr>
          </a:p>
        </p:txBody>
      </p:sp>
      <p:sp>
        <p:nvSpPr>
          <p:cNvPr id="213" name="Google Shape;213;p34"/>
          <p:cNvSpPr txBox="1"/>
          <p:nvPr/>
        </p:nvSpPr>
        <p:spPr>
          <a:xfrm>
            <a:off x="7151225" y="2350800"/>
            <a:ext cx="43479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au musée.</a:t>
            </a:r>
            <a:endParaRPr sz="280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aux cafés.</a:t>
            </a:r>
            <a:endParaRPr sz="280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à l’aéroport.</a:t>
            </a:r>
            <a:endParaRPr sz="2800">
              <a:solidFill>
                <a:schemeClr val="accent6"/>
              </a:solidFill>
            </a:endParaRPr>
          </a:p>
        </p:txBody>
      </p:sp>
      <p:sp>
        <p:nvSpPr>
          <p:cNvPr id="214" name="Google Shape;214;p34"/>
          <p:cNvSpPr txBox="1"/>
          <p:nvPr/>
        </p:nvSpPr>
        <p:spPr>
          <a:xfrm>
            <a:off x="3073325" y="3955450"/>
            <a:ext cx="31989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Notre Dame.</a:t>
            </a:r>
            <a:endParaRPr sz="280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la Seine.</a:t>
            </a:r>
            <a:endParaRPr sz="280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la tour Eiffel.</a:t>
            </a:r>
            <a:endParaRPr sz="2800">
              <a:solidFill>
                <a:schemeClr val="accent6"/>
              </a:solidFill>
            </a:endParaRPr>
          </a:p>
        </p:txBody>
      </p:sp>
      <p:sp>
        <p:nvSpPr>
          <p:cNvPr id="215" name="Google Shape;215;p34"/>
          <p:cNvSpPr txBox="1"/>
          <p:nvPr/>
        </p:nvSpPr>
        <p:spPr>
          <a:xfrm>
            <a:off x="8007900" y="4015200"/>
            <a:ext cx="42888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la Stade de France.</a:t>
            </a:r>
            <a:endParaRPr sz="280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le Palais de Versailles.</a:t>
            </a:r>
            <a:endParaRPr sz="2800">
              <a:solidFill>
                <a:schemeClr val="accent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AutoNum type="arabicParenR"/>
            </a:pPr>
            <a:r>
              <a:rPr lang="en-GB" sz="2800">
                <a:solidFill>
                  <a:schemeClr val="accent6"/>
                </a:solidFill>
              </a:rPr>
              <a:t>la cathédrale de Notre Dame.</a:t>
            </a:r>
            <a:endParaRPr sz="2800">
              <a:solidFill>
                <a:schemeClr val="accent6"/>
              </a:solidFill>
            </a:endParaRPr>
          </a:p>
        </p:txBody>
      </p:sp>
      <p:sp>
        <p:nvSpPr>
          <p:cNvPr id="216" name="Google Shape;216;p34"/>
          <p:cNvSpPr txBox="1"/>
          <p:nvPr/>
        </p:nvSpPr>
        <p:spPr>
          <a:xfrm>
            <a:off x="7002808" y="1097050"/>
            <a:ext cx="3772500" cy="893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Encore une fois!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id="217" name="Google Shape;2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5208" y="1097082"/>
            <a:ext cx="1248000" cy="11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CELP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Widescreen</PresentationFormat>
  <Paragraphs>61</Paragraphs>
  <Slides>6</Slides>
  <Notes>6</Notes>
  <HiddenSlides>0</HiddenSlides>
  <MMClips>14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Twentieth Century</vt:lpstr>
      <vt:lpstr>Century Gothic</vt:lpstr>
      <vt:lpstr>Calibri</vt:lpstr>
      <vt:lpstr>Arial</vt:lpstr>
      <vt:lpstr>NCELP Theme</vt:lpstr>
      <vt:lpstr>UCL_IOE Blue_Slide_Theme</vt:lpstr>
      <vt:lpstr>5_Office Theme</vt:lpstr>
      <vt:lpstr>ç/c</vt:lpstr>
      <vt:lpstr>ç/c</vt:lpstr>
      <vt:lpstr>Où vas-tu à Paris?</vt:lpstr>
      <vt:lpstr>Je vais…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ç/c</dc:title>
  <cp:lastModifiedBy>Mrs S West</cp:lastModifiedBy>
  <cp:revision>1</cp:revision>
  <dcterms:modified xsi:type="dcterms:W3CDTF">2026-09-21T12:49:21Z</dcterms:modified>
</cp:coreProperties>
</file>