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</p:sldMasterIdLst>
  <p:notesMasterIdLst>
    <p:notesMasterId r:id="rId12"/>
  </p:notesMasterIdLst>
  <p:sldIdLst>
    <p:sldId id="258" r:id="rId2"/>
    <p:sldId id="269" r:id="rId3"/>
    <p:sldId id="441" r:id="rId4"/>
    <p:sldId id="257" r:id="rId5"/>
    <p:sldId id="268" r:id="rId6"/>
    <p:sldId id="262" r:id="rId7"/>
    <p:sldId id="263" r:id="rId8"/>
    <p:sldId id="264" r:id="rId9"/>
    <p:sldId id="265" r:id="rId10"/>
    <p:sldId id="266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7FF5E8-48D5-4843-AF49-6CAA80904EA0}">
  <a:tblStyle styleId="{3B7FF5E8-48D5-4843-AF49-6CAA80904EA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31" autoAdjust="0"/>
  </p:normalViewPr>
  <p:slideViewPr>
    <p:cSldViewPr snapToGrid="0">
      <p:cViewPr varScale="1">
        <p:scale>
          <a:sx n="138" d="100"/>
          <a:sy n="138" d="100"/>
        </p:scale>
        <p:origin x="83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09b4c05ebb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409b4c05ebb_0_2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b="1" dirty="0"/>
              <a:t>Can they still remember how to say ‘w’?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53" name="Google Shape;153;g409b4c05ebb_0_2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b="1" dirty="0"/>
              <a:t>Can they still remember ‘</a:t>
            </a:r>
            <a:r>
              <a:rPr lang="en-GB" b="1" dirty="0" err="1"/>
              <a:t>ie</a:t>
            </a:r>
            <a:r>
              <a:rPr lang="en-GB" b="1" dirty="0"/>
              <a:t>’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5" name="Google Shape;1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baseline="0" dirty="0"/>
              <a:t>Can they still remember ‘ß’</a:t>
            </a:r>
            <a:endParaRPr lang="en-GB" i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3D9-4757-4631-B0CD-BAA271821DF5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928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84dc31857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84dc31857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Listen to the conversations and tick/highlight the correct answers – they will have sheets – see next slide for instructions for the sheets. Play the conversation on slide 4 then the conversation on slide 5.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>
          <a:extLst>
            <a:ext uri="{FF2B5EF4-FFF2-40B4-BE49-F238E27FC236}">
              <a16:creationId xmlns:a16="http://schemas.microsoft.com/office/drawing/2014/main" id="{CF5A7CB2-47CE-B0CB-8024-5B4CDEEBA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84dc31857_0_110:notes">
            <a:extLst>
              <a:ext uri="{FF2B5EF4-FFF2-40B4-BE49-F238E27FC236}">
                <a16:creationId xmlns:a16="http://schemas.microsoft.com/office/drawing/2014/main" id="{AD975D5D-F693-AB28-6C38-EC9B0BF800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84dc31857_0_110:notes">
            <a:extLst>
              <a:ext uri="{FF2B5EF4-FFF2-40B4-BE49-F238E27FC236}">
                <a16:creationId xmlns:a16="http://schemas.microsoft.com/office/drawing/2014/main" id="{A57198E9-936C-2BD0-3CCE-A4ACF0707C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Print these off 4 to one page and slice in two or 2 on one page. Each student needs to be able to have 2 conversations to mark.</a:t>
            </a:r>
          </a:p>
        </p:txBody>
      </p:sp>
    </p:spTree>
    <p:extLst>
      <p:ext uri="{BB962C8B-B14F-4D97-AF65-F5344CB8AC3E}">
        <p14:creationId xmlns:p14="http://schemas.microsoft.com/office/powerpoint/2010/main" val="1446838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84dc31857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84dc31857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sure slide 2  is on freeze so they can’t see the next two slides. Then use this for feedback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84dc31857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f84dc31857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Make sure slide 2  is on freeze so they can’t see the next two slides. Then use this for feedback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84dc31857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84dc31857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Nochmal bitte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f84dc31857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f84dc31857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84dc31857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f84dc31857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>
  <p:cSld name="Le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4787899" y="4706022"/>
            <a:ext cx="3997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500"/>
              <a:buNone/>
              <a:defRPr sz="600" b="0" cap="none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12pt">
  <p:cSld name="Text 12p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4787899" y="4706022"/>
            <a:ext cx="3997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500"/>
              <a:buNone/>
              <a:defRPr sz="600" b="0" cap="none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 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9742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49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 descr="Headline"/>
          <p:cNvSpPr txBox="1">
            <a:spLocks noGrp="1"/>
          </p:cNvSpPr>
          <p:nvPr>
            <p:ph type="title"/>
          </p:nvPr>
        </p:nvSpPr>
        <p:spPr>
          <a:xfrm>
            <a:off x="270000" y="674999"/>
            <a:ext cx="81006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 descr="Main text"/>
          <p:cNvSpPr txBox="1">
            <a:spLocks noGrp="1"/>
          </p:cNvSpPr>
          <p:nvPr>
            <p:ph type="body" idx="1"/>
          </p:nvPr>
        </p:nvSpPr>
        <p:spPr>
          <a:xfrm>
            <a:off x="270000" y="1782000"/>
            <a:ext cx="8100600" cy="28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683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 descr="Date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 descr="Footer title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3" descr="Page number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-23773"/>
            <a:ext cx="9144002" cy="81663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.jp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6.png"/><Relationship Id="rId2" Type="http://schemas.openxmlformats.org/officeDocument/2006/relationships/audio" Target="../media/media1.m4a"/><Relationship Id="rId16" Type="http://schemas.openxmlformats.org/officeDocument/2006/relationships/image" Target="../media/image5.jp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4.xml"/><Relationship Id="rId5" Type="http://schemas.microsoft.com/office/2007/relationships/media" Target="../media/media3.m4a"/><Relationship Id="rId15" Type="http://schemas.openxmlformats.org/officeDocument/2006/relationships/image" Target="../media/image4.jp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4a"/><Relationship Id="rId13" Type="http://schemas.openxmlformats.org/officeDocument/2006/relationships/slideLayout" Target="../slideLayouts/slideLayout4.xml"/><Relationship Id="rId18" Type="http://schemas.openxmlformats.org/officeDocument/2006/relationships/image" Target="../media/image10.png"/><Relationship Id="rId3" Type="http://schemas.microsoft.com/office/2007/relationships/media" Target="../media/media7.m4a"/><Relationship Id="rId21" Type="http://schemas.openxmlformats.org/officeDocument/2006/relationships/image" Target="../media/image13.png"/><Relationship Id="rId7" Type="http://schemas.microsoft.com/office/2007/relationships/media" Target="../media/media9.m4a"/><Relationship Id="rId12" Type="http://schemas.openxmlformats.org/officeDocument/2006/relationships/audio" Target="../media/media11.m4a"/><Relationship Id="rId17" Type="http://schemas.openxmlformats.org/officeDocument/2006/relationships/image" Target="../media/image9.png"/><Relationship Id="rId2" Type="http://schemas.openxmlformats.org/officeDocument/2006/relationships/audio" Target="../media/media6.m4a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microsoft.com/office/2007/relationships/media" Target="../media/media6.m4a"/><Relationship Id="rId6" Type="http://schemas.openxmlformats.org/officeDocument/2006/relationships/audio" Target="../media/media8.m4a"/><Relationship Id="rId11" Type="http://schemas.microsoft.com/office/2007/relationships/media" Target="../media/media11.m4a"/><Relationship Id="rId5" Type="http://schemas.microsoft.com/office/2007/relationships/media" Target="../media/media8.m4a"/><Relationship Id="rId15" Type="http://schemas.openxmlformats.org/officeDocument/2006/relationships/image" Target="../media/image7.jpg"/><Relationship Id="rId10" Type="http://schemas.openxmlformats.org/officeDocument/2006/relationships/audio" Target="../media/media10.m4a"/><Relationship Id="rId19" Type="http://schemas.openxmlformats.org/officeDocument/2006/relationships/image" Target="../media/image11.png"/><Relationship Id="rId4" Type="http://schemas.openxmlformats.org/officeDocument/2006/relationships/audio" Target="../media/media7.m4a"/><Relationship Id="rId9" Type="http://schemas.microsoft.com/office/2007/relationships/media" Target="../media/media10.m4a"/><Relationship Id="rId14" Type="http://schemas.openxmlformats.org/officeDocument/2006/relationships/notesSlide" Target="../notesSlides/notesSlide2.xml"/><Relationship Id="rId2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3" Type="http://schemas.openxmlformats.org/officeDocument/2006/relationships/image" Target="../media/image14.jpeg"/><Relationship Id="rId3" Type="http://schemas.microsoft.com/office/2007/relationships/media" Target="../media/media13.m4a"/><Relationship Id="rId7" Type="http://schemas.openxmlformats.org/officeDocument/2006/relationships/slideLayout" Target="../slideLayouts/slideLayout4.xml"/><Relationship Id="rId12" Type="http://schemas.openxmlformats.org/officeDocument/2006/relationships/audio" Target="../media/audio4.wav"/><Relationship Id="rId17" Type="http://schemas.openxmlformats.org/officeDocument/2006/relationships/image" Target="../media/image6.png"/><Relationship Id="rId2" Type="http://schemas.openxmlformats.org/officeDocument/2006/relationships/audio" Target="../media/media12.m4a"/><Relationship Id="rId16" Type="http://schemas.openxmlformats.org/officeDocument/2006/relationships/image" Target="../media/image17.png"/><Relationship Id="rId1" Type="http://schemas.microsoft.com/office/2007/relationships/media" Target="../media/media12.m4a"/><Relationship Id="rId6" Type="http://schemas.openxmlformats.org/officeDocument/2006/relationships/audio" Target="../media/media14.m4a"/><Relationship Id="rId11" Type="http://schemas.openxmlformats.org/officeDocument/2006/relationships/audio" Target="../media/audio3.wav"/><Relationship Id="rId5" Type="http://schemas.microsoft.com/office/2007/relationships/media" Target="../media/media14.m4a"/><Relationship Id="rId15" Type="http://schemas.openxmlformats.org/officeDocument/2006/relationships/image" Target="../media/image16.png"/><Relationship Id="rId10" Type="http://schemas.openxmlformats.org/officeDocument/2006/relationships/audio" Target="../media/audio2.wav"/><Relationship Id="rId4" Type="http://schemas.openxmlformats.org/officeDocument/2006/relationships/audio" Target="../media/media13.m4a"/><Relationship Id="rId9" Type="http://schemas.openxmlformats.org/officeDocument/2006/relationships/audio" Target="../media/audio1.wav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"/>
          <p:cNvSpPr txBox="1">
            <a:spLocks noGrp="1"/>
          </p:cNvSpPr>
          <p:nvPr>
            <p:ph type="title"/>
          </p:nvPr>
        </p:nvSpPr>
        <p:spPr>
          <a:xfrm>
            <a:off x="2640450" y="758575"/>
            <a:ext cx="3863100" cy="23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900"/>
              <a:buFont typeface="Century Gothic"/>
              <a:buNone/>
            </a:pPr>
            <a:r>
              <a:rPr lang="en" sz="10000" b="1">
                <a:solidFill>
                  <a:srgbClr val="FFC000"/>
                </a:solidFill>
              </a:rPr>
              <a:t>W</a:t>
            </a:r>
            <a:r>
              <a:rPr lang="en" sz="10000" b="1"/>
              <a:t>elt</a:t>
            </a:r>
            <a:endParaRPr sz="10000"/>
          </a:p>
        </p:txBody>
      </p:sp>
      <p:pic>
        <p:nvPicPr>
          <p:cNvPr id="156" name="Google Shape;156;p31" descr="Globe Showing Africa (Provided by Getty Images)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010350" y="2667675"/>
            <a:ext cx="1322450" cy="132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1"/>
          <p:cNvSpPr txBox="1">
            <a:spLocks noGrp="1"/>
          </p:cNvSpPr>
          <p:nvPr>
            <p:ph type="title"/>
          </p:nvPr>
        </p:nvSpPr>
        <p:spPr>
          <a:xfrm>
            <a:off x="3956575" y="108500"/>
            <a:ext cx="2005500" cy="11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50376"/>
              <a:buFont typeface="Century Gothic"/>
              <a:buNone/>
            </a:pPr>
            <a:r>
              <a:rPr lang="en" sz="13300" b="1">
                <a:solidFill>
                  <a:srgbClr val="42719B"/>
                </a:solidFill>
              </a:rPr>
              <a:t>w</a:t>
            </a:r>
            <a:br>
              <a:rPr lang="en" sz="7200" b="1"/>
            </a:br>
            <a:endParaRPr/>
          </a:p>
        </p:txBody>
      </p:sp>
      <p:sp>
        <p:nvSpPr>
          <p:cNvPr id="158" name="Google Shape;158;p31"/>
          <p:cNvSpPr/>
          <p:nvPr/>
        </p:nvSpPr>
        <p:spPr>
          <a:xfrm>
            <a:off x="591852" y="442975"/>
            <a:ext cx="21402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4100"/>
              <a:buFont typeface="Century Gothic"/>
              <a:buNone/>
            </a:pPr>
            <a:r>
              <a:rPr lang="en" sz="4100" b="0" i="0" u="none" strike="noStrike" cap="none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lang="en" sz="4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asser</a:t>
            </a:r>
            <a:endParaRPr sz="1100"/>
          </a:p>
        </p:txBody>
      </p:sp>
      <p:sp>
        <p:nvSpPr>
          <p:cNvPr id="159" name="Google Shape;159;p31"/>
          <p:cNvSpPr/>
          <p:nvPr/>
        </p:nvSpPr>
        <p:spPr>
          <a:xfrm>
            <a:off x="786600" y="2767975"/>
            <a:ext cx="17094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4100"/>
              <a:buFont typeface="Century Gothic"/>
              <a:buNone/>
            </a:pPr>
            <a:r>
              <a:rPr lang="en" sz="4100" b="0" i="0" u="none" strike="noStrike" cap="none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lang="en" sz="4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lang="en" sz="41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lang="en" sz="4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sz="1100"/>
          </a:p>
        </p:txBody>
      </p:sp>
      <p:sp>
        <p:nvSpPr>
          <p:cNvPr id="160" name="Google Shape;160;p31"/>
          <p:cNvSpPr/>
          <p:nvPr/>
        </p:nvSpPr>
        <p:spPr>
          <a:xfrm>
            <a:off x="7186599" y="266700"/>
            <a:ext cx="17784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4100"/>
              <a:buFont typeface="Century Gothic"/>
              <a:buNone/>
            </a:pPr>
            <a:r>
              <a:rPr lang="en" sz="4100" b="0" i="0" u="none" strike="noStrike" cap="none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lang="en" sz="41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o?</a:t>
            </a:r>
            <a:endParaRPr sz="1100"/>
          </a:p>
        </p:txBody>
      </p:sp>
      <p:pic>
        <p:nvPicPr>
          <p:cNvPr id="161" name="Google Shape;161;p31" descr="http://www.clker.com/cliparts/w/d/u/B/w/V/stamp1-m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1745032">
            <a:off x="7062534" y="768173"/>
            <a:ext cx="1749052" cy="1584713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1"/>
          <p:cNvSpPr/>
          <p:nvPr/>
        </p:nvSpPr>
        <p:spPr>
          <a:xfrm>
            <a:off x="6264149" y="2767975"/>
            <a:ext cx="2852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100"/>
              <a:buFont typeface="Century Gothic"/>
              <a:buNone/>
            </a:pPr>
            <a:r>
              <a:rPr lang="en" sz="4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</a:t>
            </a:r>
            <a:r>
              <a:rPr lang="en" sz="4100" b="0" i="0" u="none" strike="noStrike" cap="none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lang="en" sz="4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innen</a:t>
            </a:r>
            <a:endParaRPr sz="4100" b="0" i="0" u="none" strike="noStrike" cap="non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3" name="Google Shape;163;p31"/>
          <p:cNvSpPr txBox="1"/>
          <p:nvPr/>
        </p:nvSpPr>
        <p:spPr>
          <a:xfrm>
            <a:off x="7322800" y="1330025"/>
            <a:ext cx="1322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</a:t>
            </a:r>
            <a:endParaRPr sz="2300">
              <a:solidFill>
                <a:srgbClr val="1F386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4" name="Google Shape;164;p31" descr="http://www.clker.com/cliparts/w/d/u/B/w/V/stamp1-m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1745032">
            <a:off x="787434" y="3167773"/>
            <a:ext cx="1749052" cy="158471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1"/>
          <p:cNvSpPr txBox="1"/>
          <p:nvPr/>
        </p:nvSpPr>
        <p:spPr>
          <a:xfrm>
            <a:off x="1070150" y="3712925"/>
            <a:ext cx="13224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what?</a:t>
            </a:r>
            <a:endParaRPr sz="2300">
              <a:solidFill>
                <a:srgbClr val="1F386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" name="Google Shape;166;p31" descr="close-up of a person's hand holding up a trophy (Provided by Getty Images)"/>
          <p:cNvPicPr preferRelativeResize="0"/>
          <p:nvPr/>
        </p:nvPicPr>
        <p:blipFill rotWithShape="1">
          <a:blip r:embed="rId15">
            <a:alphaModFix/>
          </a:blip>
          <a:srcRect t="18651" b="13103"/>
          <a:stretch/>
        </p:blipFill>
        <p:spPr>
          <a:xfrm>
            <a:off x="7034625" y="3419250"/>
            <a:ext cx="1194975" cy="1081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1" descr="A drop of water icon vector. Isolated contour symbol illustration (Provided by Getty Images)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070150" y="1135675"/>
            <a:ext cx="959401" cy="95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F091D53-6C34-8BBA-D697-8351DC1E0E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922864" y="1046104"/>
            <a:ext cx="469686" cy="469686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F99C588-4442-0930-AB0C-116790A154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998805" y="492807"/>
            <a:ext cx="375586" cy="375586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60909D7-B306-A489-E80A-7AB3250B886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855123" y="1897772"/>
            <a:ext cx="394607" cy="394607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2894926-F406-4F0A-6165-31486358127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496000" y="3915891"/>
            <a:ext cx="359123" cy="359123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7905BBE-7721-1E80-7366-415943C1A83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344587" y="3578675"/>
            <a:ext cx="443060" cy="443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4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66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57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66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61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5"/>
          <p:cNvSpPr txBox="1">
            <a:spLocks noGrp="1"/>
          </p:cNvSpPr>
          <p:nvPr>
            <p:ph type="title"/>
          </p:nvPr>
        </p:nvSpPr>
        <p:spPr>
          <a:xfrm>
            <a:off x="3832987" y="-2336"/>
            <a:ext cx="1478024" cy="1243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2060"/>
              </a:buClr>
              <a:buSzPts val="12000"/>
            </a:pPr>
            <a:r>
              <a:rPr lang="en-GB" sz="9000">
                <a:solidFill>
                  <a:srgbClr val="002060"/>
                </a:solidFill>
              </a:rPr>
              <a:t>ie</a:t>
            </a:r>
            <a:endParaRPr sz="9000"/>
          </a:p>
        </p:txBody>
      </p:sp>
      <p:sp>
        <p:nvSpPr>
          <p:cNvPr id="188" name="Google Shape;188;p45"/>
          <p:cNvSpPr/>
          <p:nvPr/>
        </p:nvSpPr>
        <p:spPr>
          <a:xfrm>
            <a:off x="3213221" y="1231711"/>
            <a:ext cx="2852159" cy="212678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rgbClr val="FFC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b" anchorCtr="0">
            <a:noAutofit/>
          </a:bodyPr>
          <a:lstStyle/>
          <a:p>
            <a:pPr algn="ctr"/>
            <a:r>
              <a:rPr lang="en-GB" sz="66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</a:t>
            </a:r>
            <a:r>
              <a:rPr lang="en-GB" sz="6600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ie</a:t>
            </a:r>
            <a:r>
              <a:rPr lang="en-GB" sz="66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</a:t>
            </a:r>
            <a:endParaRPr sz="66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9" name="Google Shape;189;p45"/>
          <p:cNvSpPr/>
          <p:nvPr/>
        </p:nvSpPr>
        <p:spPr>
          <a:xfrm>
            <a:off x="744894" y="238352"/>
            <a:ext cx="1771158" cy="69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z</a:t>
            </a:r>
            <a:r>
              <a:rPr lang="en-GB" sz="405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ie</a:t>
            </a: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hen</a:t>
            </a:r>
            <a:endParaRPr sz="405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0" name="Google Shape;190;p45"/>
          <p:cNvSpPr/>
          <p:nvPr/>
        </p:nvSpPr>
        <p:spPr>
          <a:xfrm>
            <a:off x="6997015" y="2616489"/>
            <a:ext cx="1207302" cy="69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</a:t>
            </a:r>
            <a:r>
              <a:rPr lang="en-GB" sz="405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ie</a:t>
            </a: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endParaRPr sz="1050"/>
          </a:p>
        </p:txBody>
      </p:sp>
      <p:sp>
        <p:nvSpPr>
          <p:cNvPr id="191" name="Google Shape;191;p45"/>
          <p:cNvSpPr/>
          <p:nvPr/>
        </p:nvSpPr>
        <p:spPr>
          <a:xfrm>
            <a:off x="7209813" y="238352"/>
            <a:ext cx="781705" cy="69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lang="en-GB" sz="405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ie</a:t>
            </a:r>
            <a:endParaRPr sz="4050" i="1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45"/>
          <p:cNvSpPr/>
          <p:nvPr/>
        </p:nvSpPr>
        <p:spPr>
          <a:xfrm>
            <a:off x="1178295" y="2615017"/>
            <a:ext cx="928379" cy="69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</a:t>
            </a:r>
            <a:r>
              <a:rPr lang="en-GB" sz="4050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ie</a:t>
            </a: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endParaRPr sz="4050">
              <a:solidFill>
                <a:srgbClr val="FFCC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3" name="Google Shape;193;p45"/>
          <p:cNvSpPr/>
          <p:nvPr/>
        </p:nvSpPr>
        <p:spPr>
          <a:xfrm>
            <a:off x="3795799" y="3358496"/>
            <a:ext cx="1687001" cy="69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</a:t>
            </a:r>
            <a:r>
              <a:rPr lang="en-GB" sz="4050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ie</a:t>
            </a: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</a:t>
            </a:r>
            <a:endParaRPr sz="405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4" name="Google Shape;194;p45" descr="man with hearts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156024" y="1346391"/>
            <a:ext cx="1143233" cy="1035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45" descr="car going downhill with a man trying to pull it uphill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10769" y="992006"/>
            <a:ext cx="1663444" cy="132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45" descr="girl between two other children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852325" y="992003"/>
            <a:ext cx="1737923" cy="132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45" descr="envelop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892228" y="3439236"/>
            <a:ext cx="1450579" cy="973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45" descr="person lying down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3844744" y="4071240"/>
            <a:ext cx="1454513" cy="5745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9" name="Google Shape;199;p45" descr="big fish, 2000 kilometer deep in the sea"/>
          <p:cNvGrpSpPr/>
          <p:nvPr/>
        </p:nvGrpSpPr>
        <p:grpSpPr>
          <a:xfrm>
            <a:off x="375469" y="3307515"/>
            <a:ext cx="2050808" cy="1223304"/>
            <a:chOff x="500625" y="4410020"/>
            <a:chExt cx="2734410" cy="1631072"/>
          </a:xfrm>
        </p:grpSpPr>
        <p:pic>
          <p:nvPicPr>
            <p:cNvPr id="200" name="Google Shape;200;p45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1505227" y="4483180"/>
              <a:ext cx="1729808" cy="148475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01" name="Google Shape;201;p45"/>
            <p:cNvCxnSpPr/>
            <p:nvPr/>
          </p:nvCxnSpPr>
          <p:spPr>
            <a:xfrm flipH="1">
              <a:off x="1228055" y="4410020"/>
              <a:ext cx="19667" cy="1631072"/>
            </a:xfrm>
            <a:prstGeom prst="straightConnector1">
              <a:avLst/>
            </a:prstGeom>
            <a:noFill/>
            <a:ln w="57150" cap="flat" cmpd="sng">
              <a:solidFill>
                <a:srgbClr val="002060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</p:cxnSp>
        <p:sp>
          <p:nvSpPr>
            <p:cNvPr id="202" name="Google Shape;202;p45"/>
            <p:cNvSpPr txBox="1"/>
            <p:nvPr/>
          </p:nvSpPr>
          <p:spPr>
            <a:xfrm rot="16200000">
              <a:off x="121239" y="4857381"/>
              <a:ext cx="1405063" cy="646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r>
                <a:rPr lang="en-GB" sz="1350">
                  <a:solidFill>
                    <a:srgbClr val="00206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2000 Kilometer</a:t>
              </a:r>
              <a:endParaRPr sz="13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582B156-91EA-86B0-7610-8CE6F2C627F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780208"/>
            <a:ext cx="9144000" cy="363292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BA1278F-5191-B9A6-386A-CEED148475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006211" y="1839298"/>
            <a:ext cx="414875" cy="414875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7B19C38-958C-7304-AA53-700B1173FC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75469" y="649995"/>
            <a:ext cx="477977" cy="477977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257BC6B-6345-506C-EFB7-0800163C631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8093644" y="414230"/>
            <a:ext cx="393816" cy="393816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49B2F85-9F25-3CBC-AEBE-C3A0A8EF926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75468" y="2754901"/>
            <a:ext cx="477977" cy="477977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D6C6FD-CACF-D854-84AA-0D70739631C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8357328" y="2821674"/>
            <a:ext cx="411204" cy="411204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D887AE4-3521-BBBE-87F8-0289FC8B936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486142" y="3501201"/>
            <a:ext cx="410588" cy="410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60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69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64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72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70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70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00E57-5800-3D44-8FC4-43F40230E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2045" y="283986"/>
            <a:ext cx="1789697" cy="928278"/>
          </a:xfrm>
        </p:spPr>
        <p:txBody>
          <a:bodyPr>
            <a:noAutofit/>
          </a:bodyPr>
          <a:lstStyle/>
          <a:p>
            <a:pPr algn="ctr"/>
            <a:r>
              <a:rPr lang="en-GB" sz="7200" b="1" dirty="0" err="1">
                <a:solidFill>
                  <a:srgbClr val="002060"/>
                </a:solidFill>
              </a:rPr>
              <a:t>ß</a:t>
            </a:r>
            <a:endParaRPr lang="en-US" sz="7200" dirty="0"/>
          </a:p>
        </p:txBody>
      </p:sp>
      <p:sp>
        <p:nvSpPr>
          <p:cNvPr id="4" name="Rounded Rectangle 3"/>
          <p:cNvSpPr/>
          <p:nvPr/>
        </p:nvSpPr>
        <p:spPr>
          <a:xfrm>
            <a:off x="3140815" y="1481114"/>
            <a:ext cx="2852159" cy="1864067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GB" sz="495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gro</a:t>
            </a:r>
            <a:r>
              <a:rPr lang="en-GB" sz="4950" dirty="0" err="1">
                <a:solidFill>
                  <a:srgbClr val="FFCC00"/>
                </a:solidFill>
                <a:latin typeface="Century Gothic" panose="020B0502020202020204" pitchFamily="34" charset="0"/>
              </a:rPr>
              <a:t>ß</a:t>
            </a:r>
            <a:endParaRPr lang="en-GB" sz="495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0791" y="395910"/>
            <a:ext cx="1957587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5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Fu</a:t>
            </a:r>
            <a:r>
              <a:rPr lang="en-GB" sz="4050" dirty="0" err="1">
                <a:solidFill>
                  <a:srgbClr val="FFCC00"/>
                </a:solidFill>
                <a:latin typeface="Century Gothic" panose="020B0502020202020204" pitchFamily="34" charset="0"/>
              </a:rPr>
              <a:t>ß</a:t>
            </a:r>
            <a:r>
              <a:rPr lang="en-GB" sz="405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ball</a:t>
            </a:r>
            <a:endParaRPr lang="en-GB" sz="4050" dirty="0">
              <a:solidFill>
                <a:srgbClr val="FFCC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31511" y="359372"/>
            <a:ext cx="271248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5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hei</a:t>
            </a:r>
            <a:r>
              <a:rPr lang="en-GB" sz="4050" dirty="0" err="1">
                <a:solidFill>
                  <a:srgbClr val="FFCC00"/>
                </a:solidFill>
                <a:latin typeface="Century Gothic" panose="020B0502020202020204" pitchFamily="34" charset="0"/>
              </a:rPr>
              <a:t>ß</a:t>
            </a:r>
            <a:r>
              <a:rPr lang="en-GB" sz="405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en</a:t>
            </a:r>
            <a:endParaRPr lang="en-GB" sz="405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9" descr="tall man next to a big ruler held by a small girl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281" y="1598600"/>
            <a:ext cx="525439" cy="937429"/>
          </a:xfrm>
          <a:prstGeom prst="rect">
            <a:avLst/>
          </a:prstGeom>
        </p:spPr>
      </p:pic>
      <p:pic>
        <p:nvPicPr>
          <p:cNvPr id="3" name="Picture 2" descr="football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38" y="1156318"/>
            <a:ext cx="906419" cy="910997"/>
          </a:xfrm>
          <a:prstGeom prst="rect">
            <a:avLst/>
          </a:prstGeom>
        </p:spPr>
      </p:pic>
      <p:pic>
        <p:nvPicPr>
          <p:cNvPr id="15" name="Picture 14" descr="car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16" y="1794929"/>
            <a:ext cx="1032068" cy="77405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61512" y="1239281"/>
            <a:ext cx="1026243" cy="461665"/>
          </a:xfrm>
          <a:prstGeom prst="rect">
            <a:avLst/>
          </a:prstGeom>
          <a:solidFill>
            <a:srgbClr val="FFCC00"/>
          </a:solidFill>
        </p:spPr>
        <p:txBody>
          <a:bodyPr wrap="none" rtlCol="0">
            <a:spAutoFit/>
          </a:bodyPr>
          <a:lstStyle/>
          <a:p>
            <a:r>
              <a:rPr lang="en-GB" sz="2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Misky</a:t>
            </a:r>
            <a:endParaRPr lang="en-GB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7" name="Straight Arrow Connector 16" descr="arrow connecting the cat to its name 'Misky'"/>
          <p:cNvCxnSpPr/>
          <p:nvPr/>
        </p:nvCxnSpPr>
        <p:spPr>
          <a:xfrm>
            <a:off x="7274633" y="1794929"/>
            <a:ext cx="325336" cy="27623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D1A1F626-CA89-8B81-F065-F3AD3BF5A87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5107" y="4794800"/>
            <a:ext cx="9144000" cy="336884"/>
          </a:xfrm>
          <a:prstGeom prst="rect">
            <a:avLst/>
          </a:prstGeom>
        </p:spPr>
      </p:pic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CC20E0A-8AF9-F5A3-2690-C88CBA4AA1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379811" y="2318735"/>
            <a:ext cx="390950" cy="390950"/>
          </a:xfrm>
          <a:prstGeom prst="rect">
            <a:avLst/>
          </a:prstGeom>
        </p:spPr>
      </p:pic>
      <p:pic>
        <p:nvPicPr>
          <p:cNvPr id="2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1193EF6-BDFC-6D37-1031-7160B786BAD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05991" y="1155928"/>
            <a:ext cx="428300" cy="428300"/>
          </a:xfrm>
          <a:prstGeom prst="rect">
            <a:avLst/>
          </a:prstGeom>
        </p:spPr>
      </p:pic>
      <p:pic>
        <p:nvPicPr>
          <p:cNvPr id="2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5021A0B-4D3D-D2FF-6DAD-9E8575D228C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8321128" y="1002216"/>
            <a:ext cx="516881" cy="51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gro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Fussba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Fussba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heiss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heiss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571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59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494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" grpId="0"/>
      <p:bldP spid="4" grpId="0" animBg="1"/>
      <p:bldP spid="5" grpId="0"/>
      <p:bldP spid="8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8"/>
          <p:cNvSpPr txBox="1"/>
          <p:nvPr/>
        </p:nvSpPr>
        <p:spPr>
          <a:xfrm>
            <a:off x="213825" y="995950"/>
            <a:ext cx="8717100" cy="39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Hallo</a:t>
            </a:r>
            <a:r>
              <a:rPr lang="en" sz="1800" dirty="0">
                <a:solidFill>
                  <a:schemeClr val="dk1"/>
                </a:solidFill>
              </a:rPr>
              <a:t>	1) Guten Morgen 		</a:t>
            </a:r>
            <a:r>
              <a:rPr lang="en" sz="1800" b="1" dirty="0">
                <a:solidFill>
                  <a:srgbClr val="1155CC"/>
                </a:solidFill>
              </a:rPr>
              <a:t>Wie geht’s?</a:t>
            </a:r>
            <a:r>
              <a:rPr lang="en" sz="1800" dirty="0">
                <a:solidFill>
                  <a:schemeClr val="dk1"/>
                </a:solidFill>
              </a:rPr>
              <a:t>	1) Mir geht’s gut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2) Guten Tag				2) Mir geht’s okay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3) Guten Abend				3) Mir geht’s nicht gut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Wie heißt du?</a:t>
            </a:r>
            <a:r>
              <a:rPr lang="en" sz="1800" dirty="0">
                <a:solidFill>
                  <a:schemeClr val="dk1"/>
                </a:solidFill>
              </a:rPr>
              <a:t>	1) Ich heiße Heidi		</a:t>
            </a:r>
            <a:r>
              <a:rPr lang="en" sz="1800" b="1" dirty="0">
                <a:solidFill>
                  <a:srgbClr val="1155CC"/>
                </a:solidFill>
              </a:rPr>
              <a:t>Wie alt bist du?</a:t>
            </a:r>
            <a:r>
              <a:rPr lang="en" sz="1800" dirty="0">
                <a:solidFill>
                  <a:schemeClr val="dk1"/>
                </a:solidFill>
              </a:rPr>
              <a:t>	1) Ich bin zwei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2) Ich heiße Wiebke			2) Ich bin acht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3) Ich heiße Hanna			3) Ich bin zehn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Wo wohnst du?</a:t>
            </a:r>
            <a:r>
              <a:rPr lang="en" sz="1800" dirty="0">
                <a:solidFill>
                  <a:schemeClr val="dk1"/>
                </a:solidFill>
              </a:rPr>
              <a:t>	1) Ich wohne in Workington	</a:t>
            </a:r>
            <a:r>
              <a:rPr lang="en" sz="1800" b="1" dirty="0">
                <a:solidFill>
                  <a:srgbClr val="1155CC"/>
                </a:solidFill>
              </a:rPr>
              <a:t>Bye</a:t>
            </a:r>
            <a:r>
              <a:rPr lang="en" sz="1800" dirty="0">
                <a:solidFill>
                  <a:schemeClr val="dk1"/>
                </a:solidFill>
              </a:rPr>
              <a:t>	1) Tschüss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2) Ich wohne in Whitehaven		2) Auf Wiedersehen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3) Ich wohne in Maryport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rgbClr val="002248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83" name="Google Shape;83;p18"/>
          <p:cNvSpPr txBox="1"/>
          <p:nvPr/>
        </p:nvSpPr>
        <p:spPr>
          <a:xfrm>
            <a:off x="5222500" y="4627150"/>
            <a:ext cx="2032200" cy="5163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Nochmal bitte!</a:t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84" name="Google Shape;8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903" y="4563255"/>
            <a:ext cx="538927" cy="5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5373E67-500C-659A-0CE0-76DFD6C23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>
            <a:extLst>
              <a:ext uri="{FF2B5EF4-FFF2-40B4-BE49-F238E27FC236}">
                <a16:creationId xmlns:a16="http://schemas.microsoft.com/office/drawing/2014/main" id="{B18B5BF7-E7D2-827A-FE81-C6315DCDDCC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8">
            <a:extLst>
              <a:ext uri="{FF2B5EF4-FFF2-40B4-BE49-F238E27FC236}">
                <a16:creationId xmlns:a16="http://schemas.microsoft.com/office/drawing/2014/main" id="{FD2A8CD7-068D-EB22-10D2-E58B8062EA7B}"/>
              </a:ext>
            </a:extLst>
          </p:cNvPr>
          <p:cNvSpPr txBox="1"/>
          <p:nvPr/>
        </p:nvSpPr>
        <p:spPr>
          <a:xfrm>
            <a:off x="213825" y="995950"/>
            <a:ext cx="8717100" cy="39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Hallo</a:t>
            </a:r>
            <a:r>
              <a:rPr lang="en" sz="1800" dirty="0">
                <a:solidFill>
                  <a:schemeClr val="dk1"/>
                </a:solidFill>
              </a:rPr>
              <a:t>	1) Guten Morgen 		</a:t>
            </a:r>
            <a:r>
              <a:rPr lang="en" sz="1800" b="1" dirty="0">
                <a:solidFill>
                  <a:srgbClr val="1155CC"/>
                </a:solidFill>
              </a:rPr>
              <a:t>Wie geht’s?</a:t>
            </a:r>
            <a:r>
              <a:rPr lang="en" sz="1800" dirty="0">
                <a:solidFill>
                  <a:schemeClr val="dk1"/>
                </a:solidFill>
              </a:rPr>
              <a:t>	1) Mir geht’s gut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2) Guten Tag				2) Mir geht’s okay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3) Guten Abend				3) Mir geht’s nicht gut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Wie heißt du?</a:t>
            </a:r>
            <a:r>
              <a:rPr lang="en" sz="1800" dirty="0">
                <a:solidFill>
                  <a:schemeClr val="dk1"/>
                </a:solidFill>
              </a:rPr>
              <a:t>	1) Ich heiße Heidi		</a:t>
            </a:r>
            <a:r>
              <a:rPr lang="en" sz="1800" b="1" dirty="0">
                <a:solidFill>
                  <a:srgbClr val="1155CC"/>
                </a:solidFill>
              </a:rPr>
              <a:t>Wie alt bist du?</a:t>
            </a:r>
            <a:r>
              <a:rPr lang="en" sz="1800" dirty="0">
                <a:solidFill>
                  <a:schemeClr val="dk1"/>
                </a:solidFill>
              </a:rPr>
              <a:t>	1) Ich bin zwei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2) Ich heiße Wiebke			2) Ich bin acht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3) Ich heiße Hanna			3) Ich bin zehn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Wo wohnst du?</a:t>
            </a:r>
            <a:r>
              <a:rPr lang="en" sz="1800" dirty="0">
                <a:solidFill>
                  <a:schemeClr val="dk1"/>
                </a:solidFill>
              </a:rPr>
              <a:t>	1) Ich wohne in Workington	</a:t>
            </a:r>
            <a:r>
              <a:rPr lang="en" sz="1800" b="1" dirty="0">
                <a:solidFill>
                  <a:srgbClr val="1155CC"/>
                </a:solidFill>
              </a:rPr>
              <a:t>Bye</a:t>
            </a:r>
            <a:r>
              <a:rPr lang="en" sz="1800" dirty="0">
                <a:solidFill>
                  <a:schemeClr val="dk1"/>
                </a:solidFill>
              </a:rPr>
              <a:t>	1) Tschüss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2) Ich wohne in Whitehaven		2) Auf Wiedersehen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3) Ich wohne in Maryport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rgbClr val="002248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79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3"/>
          <p:cNvSpPr txBox="1"/>
          <p:nvPr/>
        </p:nvSpPr>
        <p:spPr>
          <a:xfrm>
            <a:off x="213825" y="995950"/>
            <a:ext cx="8717100" cy="39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Hallo</a:t>
            </a:r>
            <a:r>
              <a:rPr lang="en" sz="1800" dirty="0">
                <a:solidFill>
                  <a:schemeClr val="dk1"/>
                </a:solidFill>
              </a:rPr>
              <a:t>	1) Guten Morgen 		</a:t>
            </a:r>
            <a:r>
              <a:rPr lang="en" sz="1800" b="1" dirty="0">
                <a:solidFill>
                  <a:srgbClr val="1155CC"/>
                </a:solidFill>
              </a:rPr>
              <a:t>Wie geht’s?</a:t>
            </a:r>
            <a:r>
              <a:rPr lang="en" sz="1800" dirty="0">
                <a:solidFill>
                  <a:schemeClr val="dk1"/>
                </a:solidFill>
              </a:rPr>
              <a:t>	1)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Mir geht’s gut</a:t>
            </a:r>
            <a:endParaRPr sz="1800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2)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Guten Tag</a:t>
            </a:r>
            <a:r>
              <a:rPr lang="en" sz="1800" dirty="0">
                <a:solidFill>
                  <a:schemeClr val="dk1"/>
                </a:solidFill>
              </a:rPr>
              <a:t>				2) Mir geht’s okay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3) Guten Abend				3) Mir geht’s nicht gut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Wie heißt du?</a:t>
            </a:r>
            <a:r>
              <a:rPr lang="en" sz="1800" dirty="0">
                <a:solidFill>
                  <a:schemeClr val="dk1"/>
                </a:solidFill>
              </a:rPr>
              <a:t>	1)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Ich heiße Heidi	</a:t>
            </a:r>
            <a:r>
              <a:rPr lang="en" sz="1800" dirty="0">
                <a:solidFill>
                  <a:schemeClr val="dk1"/>
                </a:solidFill>
              </a:rPr>
              <a:t>	</a:t>
            </a:r>
            <a:r>
              <a:rPr lang="en" sz="1800" b="1" dirty="0">
                <a:solidFill>
                  <a:srgbClr val="1155CC"/>
                </a:solidFill>
              </a:rPr>
              <a:t>Wie alt bist du?</a:t>
            </a:r>
            <a:r>
              <a:rPr lang="en" sz="1800" dirty="0">
                <a:solidFill>
                  <a:schemeClr val="dk1"/>
                </a:solidFill>
              </a:rPr>
              <a:t>	1) Ich bin zwei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2) Ich heiße Wiebke			2) Ich bin acht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3) Ich heiße Hanna			3)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Ich bin zehn</a:t>
            </a:r>
            <a:endParaRPr sz="1800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Wo wohnst du?</a:t>
            </a:r>
            <a:r>
              <a:rPr lang="en" sz="1800" dirty="0">
                <a:solidFill>
                  <a:schemeClr val="dk1"/>
                </a:solidFill>
              </a:rPr>
              <a:t>	1) Ich wohne in Workington	</a:t>
            </a:r>
            <a:r>
              <a:rPr lang="en" sz="1800" b="1" dirty="0">
                <a:solidFill>
                  <a:srgbClr val="1155CC"/>
                </a:solidFill>
              </a:rPr>
              <a:t>Bye</a:t>
            </a:r>
            <a:r>
              <a:rPr lang="en" sz="1800" dirty="0">
                <a:solidFill>
                  <a:schemeClr val="dk1"/>
                </a:solidFill>
              </a:rPr>
              <a:t>	1)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Tschüss</a:t>
            </a:r>
            <a:endParaRPr sz="1800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2) Ich wohne in Whitehaven		2) Auf Wiedersehen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3)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Ich wohne in Maryport</a:t>
            </a:r>
            <a:endParaRPr sz="1800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rgbClr val="002248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4"/>
          <p:cNvSpPr txBox="1"/>
          <p:nvPr/>
        </p:nvSpPr>
        <p:spPr>
          <a:xfrm>
            <a:off x="213825" y="995950"/>
            <a:ext cx="8717100" cy="39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Hallo</a:t>
            </a:r>
            <a:r>
              <a:rPr lang="en" sz="1800" dirty="0">
                <a:solidFill>
                  <a:schemeClr val="dk1"/>
                </a:solidFill>
              </a:rPr>
              <a:t>	1)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Guten Morgen </a:t>
            </a:r>
            <a:r>
              <a:rPr lang="en" sz="1800" dirty="0">
                <a:solidFill>
                  <a:schemeClr val="dk1"/>
                </a:solidFill>
              </a:rPr>
              <a:t>		</a:t>
            </a:r>
            <a:r>
              <a:rPr lang="en" sz="1800" b="1" dirty="0">
                <a:solidFill>
                  <a:srgbClr val="1155CC"/>
                </a:solidFill>
              </a:rPr>
              <a:t>Wie geht’s?</a:t>
            </a:r>
            <a:r>
              <a:rPr lang="en" sz="1800" dirty="0">
                <a:solidFill>
                  <a:schemeClr val="dk1"/>
                </a:solidFill>
              </a:rPr>
              <a:t>	1) Mir geht’s gut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2) Guten Tag				2) Mir geht’s okay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3) Guten Abend				3)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Mir geht’s nicht gut</a:t>
            </a:r>
            <a:endParaRPr sz="1800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Wie heißt du?</a:t>
            </a:r>
            <a:r>
              <a:rPr lang="en" sz="1800" dirty="0">
                <a:solidFill>
                  <a:schemeClr val="dk1"/>
                </a:solidFill>
              </a:rPr>
              <a:t>	1) Ich heiße Heidi		</a:t>
            </a:r>
            <a:r>
              <a:rPr lang="en" sz="1800" b="1" dirty="0">
                <a:solidFill>
                  <a:srgbClr val="1155CC"/>
                </a:solidFill>
              </a:rPr>
              <a:t>Wie alt bist du?</a:t>
            </a:r>
            <a:r>
              <a:rPr lang="en" sz="1800" dirty="0">
                <a:solidFill>
                  <a:schemeClr val="dk1"/>
                </a:solidFill>
              </a:rPr>
              <a:t>	1) Ich bin zwei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2)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Ich heiße Wiebke</a:t>
            </a:r>
            <a:r>
              <a:rPr lang="en" sz="1800" dirty="0">
                <a:solidFill>
                  <a:schemeClr val="dk1"/>
                </a:solidFill>
              </a:rPr>
              <a:t>			2)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Ich bin acht</a:t>
            </a:r>
            <a:endParaRPr sz="1800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3) Ich heiße Hanna			3) Ich bin zehn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Wo wohnst du?</a:t>
            </a:r>
            <a:r>
              <a:rPr lang="en" sz="1800" dirty="0">
                <a:solidFill>
                  <a:schemeClr val="dk1"/>
                </a:solidFill>
              </a:rPr>
              <a:t>	1) Ich wohne in Workington	</a:t>
            </a:r>
            <a:r>
              <a:rPr lang="en" sz="1800" b="1" dirty="0">
                <a:solidFill>
                  <a:srgbClr val="1155CC"/>
                </a:solidFill>
              </a:rPr>
              <a:t>Bye</a:t>
            </a:r>
            <a:r>
              <a:rPr lang="en" sz="1800" dirty="0">
                <a:solidFill>
                  <a:schemeClr val="dk1"/>
                </a:solidFill>
              </a:rPr>
              <a:t>	1)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Tschüss</a:t>
            </a:r>
            <a:endParaRPr sz="1800" dirty="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2) </a:t>
            </a:r>
            <a:r>
              <a:rPr lang="en" sz="1800" dirty="0">
                <a:solidFill>
                  <a:schemeClr val="dk1"/>
                </a:solidFill>
                <a:highlight>
                  <a:srgbClr val="FFFF00"/>
                </a:highlight>
              </a:rPr>
              <a:t>Ich wohne in Whitehaven</a:t>
            </a:r>
            <a:r>
              <a:rPr lang="en" sz="1800" dirty="0">
                <a:solidFill>
                  <a:schemeClr val="dk1"/>
                </a:solidFill>
              </a:rPr>
              <a:t>		2) Auf Wiedersehen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3) Ich wohne in Maryport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rgbClr val="002248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5"/>
          <p:cNvSpPr txBox="1"/>
          <p:nvPr/>
        </p:nvSpPr>
        <p:spPr>
          <a:xfrm>
            <a:off x="213825" y="995950"/>
            <a:ext cx="8717100" cy="39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Hallo</a:t>
            </a:r>
            <a:r>
              <a:rPr lang="en" sz="1800" dirty="0">
                <a:solidFill>
                  <a:schemeClr val="dk1"/>
                </a:solidFill>
              </a:rPr>
              <a:t>	1) Guten Morgen 		</a:t>
            </a:r>
            <a:r>
              <a:rPr lang="en" sz="1800" b="1" dirty="0">
                <a:solidFill>
                  <a:srgbClr val="1155CC"/>
                </a:solidFill>
              </a:rPr>
              <a:t>Wie geht’s?</a:t>
            </a:r>
            <a:r>
              <a:rPr lang="en" sz="1800" dirty="0">
                <a:solidFill>
                  <a:schemeClr val="dk1"/>
                </a:solidFill>
              </a:rPr>
              <a:t>	1) Mir geht’s gut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2) Guten Tag				2) Mir geht’s okay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3) Guten Abend				3) Mir geht’s nicht gut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Wie heißt du?</a:t>
            </a:r>
            <a:r>
              <a:rPr lang="en" sz="1800" dirty="0">
                <a:solidFill>
                  <a:schemeClr val="dk1"/>
                </a:solidFill>
              </a:rPr>
              <a:t>	1) Ich heiße Heidi		</a:t>
            </a:r>
            <a:r>
              <a:rPr lang="en" sz="1800" b="1" dirty="0">
                <a:solidFill>
                  <a:srgbClr val="1155CC"/>
                </a:solidFill>
              </a:rPr>
              <a:t>Wie alt bist du?</a:t>
            </a:r>
            <a:r>
              <a:rPr lang="en" sz="1800" dirty="0">
                <a:solidFill>
                  <a:schemeClr val="dk1"/>
                </a:solidFill>
              </a:rPr>
              <a:t>	1) Ich bin zwei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2) Ich heiße Wiebke			2) Ich bin acht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3) Ich heiße Hanna			3) Ich bin zehn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155CC"/>
                </a:solidFill>
              </a:rPr>
              <a:t>Wo wohnst du?</a:t>
            </a:r>
            <a:r>
              <a:rPr lang="en" sz="1800" dirty="0">
                <a:solidFill>
                  <a:schemeClr val="dk1"/>
                </a:solidFill>
              </a:rPr>
              <a:t>	1) Ich wohne in Workington	</a:t>
            </a:r>
            <a:r>
              <a:rPr lang="en" sz="1800" b="1" dirty="0">
                <a:solidFill>
                  <a:srgbClr val="1155CC"/>
                </a:solidFill>
              </a:rPr>
              <a:t>Bye</a:t>
            </a:r>
            <a:r>
              <a:rPr lang="en" sz="1800" dirty="0">
                <a:solidFill>
                  <a:schemeClr val="dk1"/>
                </a:solidFill>
              </a:rPr>
              <a:t>	1) Tschüss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2) Ich wohne in Whitehaven		2) Auf Wiedersehen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		3) Ich wohne in Maryport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rgbClr val="002248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125" name="Google Shape;125;p25"/>
          <p:cNvSpPr txBox="1"/>
          <p:nvPr/>
        </p:nvSpPr>
        <p:spPr>
          <a:xfrm>
            <a:off x="5222500" y="4627150"/>
            <a:ext cx="2032200" cy="5163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Nochmal bitte!</a:t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126" name="Google Shape;12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2903" y="4563255"/>
            <a:ext cx="538927" cy="51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" name="Google Shape;131;p26"/>
          <p:cNvGraphicFramePr/>
          <p:nvPr/>
        </p:nvGraphicFramePr>
        <p:xfrm>
          <a:off x="0" y="799650"/>
          <a:ext cx="9144000" cy="4343900"/>
        </p:xfrm>
        <a:graphic>
          <a:graphicData uri="http://schemas.openxmlformats.org/drawingml/2006/table">
            <a:tbl>
              <a:tblPr>
                <a:noFill/>
                <a:tableStyleId>{3B7FF5E8-48D5-4843-AF49-6CAA80904EA0}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5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Anna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11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Berlin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Heidi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10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Wien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Wiebke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9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Frankfurt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Hanna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Stuttgart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Lola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Essen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Zara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6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München</a:t>
                      </a:r>
                      <a:endParaRPr sz="18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5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Lara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5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Salzburg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Emily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Zurich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Lena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Bremen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Lea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Hannover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Marie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Bayern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Mila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11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Hamburg</a:t>
                      </a:r>
                      <a:endParaRPr sz="18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5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Lukas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10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Dresden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Malik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9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Leipzig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Max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8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Düsseldorf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Noah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7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Potsdam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Tim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6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Bonn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Yusuf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5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Innsbruck</a:t>
                      </a:r>
                      <a:endParaRPr sz="18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5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Milan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Graz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Matteo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Linz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Paul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2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Zell am See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Stefan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Basel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Greg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11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Bern</a:t>
                      </a:r>
                      <a:endParaRPr sz="18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Axel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10</a:t>
                      </a:r>
                      <a:endParaRPr sz="18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Zermatt</a:t>
                      </a:r>
                      <a:endParaRPr sz="18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2" name="Google Shape;132;p26"/>
          <p:cNvPicPr preferRelativeResize="0"/>
          <p:nvPr/>
        </p:nvPicPr>
        <p:blipFill rotWithShape="1">
          <a:blip r:embed="rId3">
            <a:alphaModFix/>
          </a:blip>
          <a:srcRect l="51112" r="3495"/>
          <a:stretch/>
        </p:blipFill>
        <p:spPr>
          <a:xfrm>
            <a:off x="1002275" y="869817"/>
            <a:ext cx="456659" cy="35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/>
          <p:cNvPicPr preferRelativeResize="0"/>
          <p:nvPr/>
        </p:nvPicPr>
        <p:blipFill rotWithShape="1">
          <a:blip r:embed="rId4">
            <a:alphaModFix/>
          </a:blip>
          <a:srcRect l="54460" r="5071"/>
          <a:stretch/>
        </p:blipFill>
        <p:spPr>
          <a:xfrm>
            <a:off x="2601004" y="860225"/>
            <a:ext cx="405821" cy="37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/>
          <p:cNvPicPr preferRelativeResize="0"/>
          <p:nvPr/>
        </p:nvPicPr>
        <p:blipFill rotWithShape="1">
          <a:blip r:embed="rId5">
            <a:alphaModFix/>
          </a:blip>
          <a:srcRect l="76467"/>
          <a:stretch/>
        </p:blipFill>
        <p:spPr>
          <a:xfrm>
            <a:off x="4101197" y="820268"/>
            <a:ext cx="298370" cy="45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/>
          <p:cNvPicPr preferRelativeResize="0"/>
          <p:nvPr/>
        </p:nvPicPr>
        <p:blipFill rotWithShape="1">
          <a:blip r:embed="rId3">
            <a:alphaModFix/>
          </a:blip>
          <a:srcRect l="51112" r="3495"/>
          <a:stretch/>
        </p:blipFill>
        <p:spPr>
          <a:xfrm>
            <a:off x="5591150" y="869817"/>
            <a:ext cx="456659" cy="35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 rotWithShape="1">
          <a:blip r:embed="rId4">
            <a:alphaModFix/>
          </a:blip>
          <a:srcRect l="54460" r="5071"/>
          <a:stretch/>
        </p:blipFill>
        <p:spPr>
          <a:xfrm>
            <a:off x="7189879" y="860225"/>
            <a:ext cx="405821" cy="37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 rotWithShape="1">
          <a:blip r:embed="rId5">
            <a:alphaModFix/>
          </a:blip>
          <a:srcRect l="76467"/>
          <a:stretch/>
        </p:blipFill>
        <p:spPr>
          <a:xfrm>
            <a:off x="8690072" y="820268"/>
            <a:ext cx="298370" cy="45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 rotWithShape="1">
          <a:blip r:embed="rId3">
            <a:alphaModFix/>
          </a:blip>
          <a:srcRect l="51112" r="3495"/>
          <a:stretch/>
        </p:blipFill>
        <p:spPr>
          <a:xfrm>
            <a:off x="1067350" y="1955142"/>
            <a:ext cx="456659" cy="35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 rotWithShape="1">
          <a:blip r:embed="rId4">
            <a:alphaModFix/>
          </a:blip>
          <a:srcRect l="54460" r="5071"/>
          <a:stretch/>
        </p:blipFill>
        <p:spPr>
          <a:xfrm>
            <a:off x="2601004" y="1945550"/>
            <a:ext cx="405821" cy="37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 rotWithShape="1">
          <a:blip r:embed="rId5">
            <a:alphaModFix/>
          </a:blip>
          <a:srcRect l="76467"/>
          <a:stretch/>
        </p:blipFill>
        <p:spPr>
          <a:xfrm>
            <a:off x="4155722" y="1905593"/>
            <a:ext cx="298370" cy="45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 l="51112" r="3495"/>
          <a:stretch/>
        </p:blipFill>
        <p:spPr>
          <a:xfrm>
            <a:off x="5603000" y="1955142"/>
            <a:ext cx="456659" cy="35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/>
          <p:cNvPicPr preferRelativeResize="0"/>
          <p:nvPr/>
        </p:nvPicPr>
        <p:blipFill rotWithShape="1">
          <a:blip r:embed="rId4">
            <a:alphaModFix/>
          </a:blip>
          <a:srcRect l="54460" r="5071"/>
          <a:stretch/>
        </p:blipFill>
        <p:spPr>
          <a:xfrm>
            <a:off x="7189879" y="1945550"/>
            <a:ext cx="405821" cy="37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6"/>
          <p:cNvPicPr preferRelativeResize="0"/>
          <p:nvPr/>
        </p:nvPicPr>
        <p:blipFill rotWithShape="1">
          <a:blip r:embed="rId5">
            <a:alphaModFix/>
          </a:blip>
          <a:srcRect l="76467"/>
          <a:stretch/>
        </p:blipFill>
        <p:spPr>
          <a:xfrm>
            <a:off x="8725922" y="1905593"/>
            <a:ext cx="298370" cy="45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6"/>
          <p:cNvPicPr preferRelativeResize="0"/>
          <p:nvPr/>
        </p:nvPicPr>
        <p:blipFill rotWithShape="1">
          <a:blip r:embed="rId3">
            <a:alphaModFix/>
          </a:blip>
          <a:srcRect l="51112" r="3495"/>
          <a:stretch/>
        </p:blipFill>
        <p:spPr>
          <a:xfrm>
            <a:off x="1002275" y="3040467"/>
            <a:ext cx="456659" cy="35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6"/>
          <p:cNvPicPr preferRelativeResize="0"/>
          <p:nvPr/>
        </p:nvPicPr>
        <p:blipFill rotWithShape="1">
          <a:blip r:embed="rId4">
            <a:alphaModFix/>
          </a:blip>
          <a:srcRect l="54460" r="5071"/>
          <a:stretch/>
        </p:blipFill>
        <p:spPr>
          <a:xfrm>
            <a:off x="2601004" y="3030875"/>
            <a:ext cx="405821" cy="37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6"/>
          <p:cNvPicPr preferRelativeResize="0"/>
          <p:nvPr/>
        </p:nvPicPr>
        <p:blipFill rotWithShape="1">
          <a:blip r:embed="rId5">
            <a:alphaModFix/>
          </a:blip>
          <a:srcRect l="76467"/>
          <a:stretch/>
        </p:blipFill>
        <p:spPr>
          <a:xfrm>
            <a:off x="4101197" y="2990918"/>
            <a:ext cx="298370" cy="45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6"/>
          <p:cNvPicPr preferRelativeResize="0"/>
          <p:nvPr/>
        </p:nvPicPr>
        <p:blipFill rotWithShape="1">
          <a:blip r:embed="rId3">
            <a:alphaModFix/>
          </a:blip>
          <a:srcRect l="51112" r="3495"/>
          <a:stretch/>
        </p:blipFill>
        <p:spPr>
          <a:xfrm>
            <a:off x="5591150" y="3040467"/>
            <a:ext cx="456659" cy="35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6"/>
          <p:cNvPicPr preferRelativeResize="0"/>
          <p:nvPr/>
        </p:nvPicPr>
        <p:blipFill rotWithShape="1">
          <a:blip r:embed="rId4">
            <a:alphaModFix/>
          </a:blip>
          <a:srcRect l="54460" r="5071"/>
          <a:stretch/>
        </p:blipFill>
        <p:spPr>
          <a:xfrm>
            <a:off x="7189879" y="3030875"/>
            <a:ext cx="405821" cy="37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/>
          <p:cNvPicPr preferRelativeResize="0"/>
          <p:nvPr/>
        </p:nvPicPr>
        <p:blipFill rotWithShape="1">
          <a:blip r:embed="rId5">
            <a:alphaModFix/>
          </a:blip>
          <a:srcRect l="76467"/>
          <a:stretch/>
        </p:blipFill>
        <p:spPr>
          <a:xfrm>
            <a:off x="8690072" y="2990918"/>
            <a:ext cx="298370" cy="45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/>
          <p:cNvPicPr preferRelativeResize="0"/>
          <p:nvPr/>
        </p:nvPicPr>
        <p:blipFill rotWithShape="1">
          <a:blip r:embed="rId3">
            <a:alphaModFix/>
          </a:blip>
          <a:srcRect l="51112" r="3495"/>
          <a:stretch/>
        </p:blipFill>
        <p:spPr>
          <a:xfrm>
            <a:off x="1002275" y="4125792"/>
            <a:ext cx="456659" cy="35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 rotWithShape="1">
          <a:blip r:embed="rId4">
            <a:alphaModFix/>
          </a:blip>
          <a:srcRect l="54460" r="5071"/>
          <a:stretch/>
        </p:blipFill>
        <p:spPr>
          <a:xfrm>
            <a:off x="2601004" y="4116200"/>
            <a:ext cx="405821" cy="37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/>
          <p:cNvPicPr preferRelativeResize="0"/>
          <p:nvPr/>
        </p:nvPicPr>
        <p:blipFill rotWithShape="1">
          <a:blip r:embed="rId5">
            <a:alphaModFix/>
          </a:blip>
          <a:srcRect l="76467"/>
          <a:stretch/>
        </p:blipFill>
        <p:spPr>
          <a:xfrm>
            <a:off x="4101197" y="4076243"/>
            <a:ext cx="298370" cy="45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6"/>
          <p:cNvPicPr preferRelativeResize="0"/>
          <p:nvPr/>
        </p:nvPicPr>
        <p:blipFill rotWithShape="1">
          <a:blip r:embed="rId3">
            <a:alphaModFix/>
          </a:blip>
          <a:srcRect l="51112" r="3495"/>
          <a:stretch/>
        </p:blipFill>
        <p:spPr>
          <a:xfrm>
            <a:off x="5591150" y="4125792"/>
            <a:ext cx="456659" cy="357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6"/>
          <p:cNvPicPr preferRelativeResize="0"/>
          <p:nvPr/>
        </p:nvPicPr>
        <p:blipFill rotWithShape="1">
          <a:blip r:embed="rId4">
            <a:alphaModFix/>
          </a:blip>
          <a:srcRect l="54460" r="5071"/>
          <a:stretch/>
        </p:blipFill>
        <p:spPr>
          <a:xfrm>
            <a:off x="7189879" y="4116200"/>
            <a:ext cx="405821" cy="37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 rotWithShape="1">
          <a:blip r:embed="rId5">
            <a:alphaModFix/>
          </a:blip>
          <a:srcRect l="76467"/>
          <a:stretch/>
        </p:blipFill>
        <p:spPr>
          <a:xfrm>
            <a:off x="8690072" y="4076243"/>
            <a:ext cx="298370" cy="45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" name="Google Shape;161;p27"/>
          <p:cNvGraphicFramePr/>
          <p:nvPr/>
        </p:nvGraphicFramePr>
        <p:xfrm>
          <a:off x="0" y="799350"/>
          <a:ext cx="9143925" cy="4344150"/>
        </p:xfrm>
        <a:graphic>
          <a:graphicData uri="http://schemas.openxmlformats.org/drawingml/2006/table">
            <a:tbl>
              <a:tblPr>
                <a:noFill/>
                <a:tableStyleId>{3B7FF5E8-48D5-4843-AF49-6CAA80904EA0}</a:tableStyleId>
              </a:tblPr>
              <a:tblGrid>
                <a:gridCol w="54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9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9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9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9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4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Wie heißt du?</a:t>
                      </a: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Wie geht’s?</a:t>
                      </a: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Wie alt bist du?</a:t>
                      </a: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Wo wohnst du?</a:t>
                      </a:r>
                      <a:endParaRPr b="1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4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4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4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4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62" name="Google Shape;16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CL_IOE Blue_Slide_Theme">
  <a:themeElements>
    <a:clrScheme name="ncle">
      <a:dk1>
        <a:srgbClr val="002248"/>
      </a:dk1>
      <a:lt1>
        <a:srgbClr val="FFFFFF"/>
      </a:lt1>
      <a:dk2>
        <a:srgbClr val="000000"/>
      </a:dk2>
      <a:lt2>
        <a:srgbClr val="002248"/>
      </a:lt2>
      <a:accent1>
        <a:srgbClr val="AC154A"/>
      </a:accent1>
      <a:accent2>
        <a:srgbClr val="F6BE00"/>
      </a:accent2>
      <a:accent3>
        <a:srgbClr val="52C152"/>
      </a:accent3>
      <a:accent4>
        <a:srgbClr val="34C6C6"/>
      </a:accent4>
      <a:accent5>
        <a:srgbClr val="500778"/>
      </a:accent5>
      <a:accent6>
        <a:srgbClr val="AC154A"/>
      </a:accent6>
      <a:hlink>
        <a:srgbClr val="0097A9"/>
      </a:hlink>
      <a:folHlink>
        <a:srgbClr val="0097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958</Words>
  <Application>Microsoft Office PowerPoint</Application>
  <PresentationFormat>On-screen Show (16:9)</PresentationFormat>
  <Paragraphs>187</Paragraphs>
  <Slides>10</Slides>
  <Notes>10</Notes>
  <HiddenSlides>2</HiddenSlides>
  <MMClips>14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UCL_IOE Blue_Slide_Theme</vt:lpstr>
      <vt:lpstr>Welt</vt:lpstr>
      <vt:lpstr>ie</vt:lpstr>
      <vt:lpstr>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Miss C Pattinson</dc:creator>
  <cp:lastModifiedBy>Miss C Pattinson</cp:lastModifiedBy>
  <cp:revision>5</cp:revision>
  <dcterms:modified xsi:type="dcterms:W3CDTF">2026-09-29T10:08:35Z</dcterms:modified>
</cp:coreProperties>
</file>