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AC2CB46-DD0C-42D6-A555-B94195D396DB}">
  <a:tblStyle styleId="{2AC2CB46-DD0C-42D6-A555-B94195D396D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8a332442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8a332442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gif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-100" y="-50"/>
          <a:ext cx="9144000" cy="5143550"/>
        </p:xfrm>
        <a:graphic>
          <a:graphicData uri="http://schemas.openxmlformats.org/drawingml/2006/table">
            <a:tbl>
              <a:tblPr>
                <a:noFill/>
                <a:tableStyleId>{2AC2CB46-DD0C-42D6-A555-B94195D396DB}</a:tableStyleId>
              </a:tblPr>
              <a:tblGrid>
                <a:gridCol w="121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4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9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9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9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9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99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47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Guten Morgen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Good morning!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Guten Tag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/>
                        <a:t>Good afternoon!</a:t>
                      </a:r>
                      <a:endParaRPr sz="900" i="1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Guten Abend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Good evening!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Gute Nacht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Good night!</a:t>
                      </a:r>
                      <a:endParaRPr sz="11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</a:rPr>
                        <a:t>Wie heißt du?</a:t>
                      </a:r>
                      <a:endParaRPr sz="13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What is your name?</a:t>
                      </a: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 u="sng">
                          <a:solidFill>
                            <a:schemeClr val="dk1"/>
                          </a:solidFill>
                        </a:rPr>
                        <a:t>Hallo!</a:t>
                      </a:r>
                      <a:endParaRPr sz="1700" b="1" u="sng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 i="1">
                          <a:solidFill>
                            <a:schemeClr val="dk1"/>
                          </a:solidFill>
                        </a:rPr>
                        <a:t>all about me</a:t>
                      </a: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Tschüss!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Bye!</a:t>
                      </a:r>
                      <a:endParaRPr sz="11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Auf Wiedersehen!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Goodbye!</a:t>
                      </a:r>
                      <a:endParaRPr sz="11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Ich heiße…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My name is…</a:t>
                      </a: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solidFill>
                            <a:schemeClr val="dk1"/>
                          </a:solidFill>
                        </a:rPr>
                        <a:t>Phonetik</a:t>
                      </a: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85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Wie geht’s?</a:t>
                      </a:r>
                      <a:endParaRPr sz="13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How are you?</a:t>
                      </a: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900" b="1">
                          <a:solidFill>
                            <a:srgbClr val="073763"/>
                          </a:solidFill>
                        </a:rPr>
                        <a:t>w</a:t>
                      </a:r>
                      <a:endParaRPr sz="1900"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b="1" i="1" u="sng">
                          <a:solidFill>
                            <a:srgbClr val="073763"/>
                          </a:solidFill>
                        </a:rPr>
                        <a:t>W</a:t>
                      </a:r>
                      <a:r>
                        <a:rPr lang="en" sz="1300" b="1" i="1">
                          <a:solidFill>
                            <a:srgbClr val="073763"/>
                          </a:solidFill>
                        </a:rPr>
                        <a:t>elt</a:t>
                      </a: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rgbClr val="073763"/>
                          </a:solidFill>
                        </a:rPr>
                        <a:t>ß</a:t>
                      </a:r>
                      <a:endParaRPr sz="1800"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b="1" i="1">
                          <a:solidFill>
                            <a:srgbClr val="073763"/>
                          </a:solidFill>
                        </a:rPr>
                        <a:t>gro</a:t>
                      </a:r>
                      <a:r>
                        <a:rPr lang="en" sz="1600" b="1" i="1" u="sng">
                          <a:solidFill>
                            <a:srgbClr val="073763"/>
                          </a:solidFill>
                        </a:rPr>
                        <a:t>ß</a:t>
                      </a:r>
                      <a:endParaRPr sz="13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900" b="1">
                          <a:solidFill>
                            <a:srgbClr val="073763"/>
                          </a:solidFill>
                        </a:rPr>
                        <a:t>ie</a:t>
                      </a:r>
                      <a:endParaRPr sz="1900"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b="1" i="1">
                          <a:solidFill>
                            <a:srgbClr val="073763"/>
                          </a:solidFill>
                        </a:rPr>
                        <a:t>L</a:t>
                      </a:r>
                      <a:r>
                        <a:rPr lang="en" sz="1600" b="1" i="1" u="sng">
                          <a:solidFill>
                            <a:srgbClr val="073763"/>
                          </a:solidFill>
                        </a:rPr>
                        <a:t>ie</a:t>
                      </a:r>
                      <a:r>
                        <a:rPr lang="en" sz="1300" b="1" i="1">
                          <a:solidFill>
                            <a:srgbClr val="073763"/>
                          </a:solidFill>
                        </a:rPr>
                        <a:t>be</a:t>
                      </a:r>
                      <a:endParaRPr sz="1300" b="1" i="1">
                        <a:solidFill>
                          <a:srgbClr val="073763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rgbClr val="073763"/>
                          </a:solidFill>
                        </a:rPr>
                        <a:t>ei</a:t>
                      </a:r>
                      <a:endParaRPr sz="1800"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b="1" i="1">
                          <a:solidFill>
                            <a:srgbClr val="073763"/>
                          </a:solidFill>
                        </a:rPr>
                        <a:t>fr</a:t>
                      </a:r>
                      <a:r>
                        <a:rPr lang="en" sz="1600" b="1" i="1" u="sng">
                          <a:solidFill>
                            <a:srgbClr val="073763"/>
                          </a:solidFill>
                        </a:rPr>
                        <a:t>ei</a:t>
                      </a:r>
                      <a:endParaRPr sz="1300" u="sng" strike="sngStrike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073763"/>
                          </a:solidFill>
                        </a:rPr>
                        <a:t>eu</a:t>
                      </a:r>
                      <a:endParaRPr sz="1800"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b="1" i="1">
                          <a:solidFill>
                            <a:srgbClr val="073763"/>
                          </a:solidFill>
                        </a:rPr>
                        <a:t>D</a:t>
                      </a:r>
                      <a:r>
                        <a:rPr lang="en" sz="1600" b="1" i="1" u="sng">
                          <a:solidFill>
                            <a:srgbClr val="073763"/>
                          </a:solidFill>
                        </a:rPr>
                        <a:t>eu</a:t>
                      </a:r>
                      <a:r>
                        <a:rPr lang="en" sz="1300" b="1" i="1">
                          <a:solidFill>
                            <a:srgbClr val="073763"/>
                          </a:solidFill>
                        </a:rPr>
                        <a:t>tsch</a:t>
                      </a:r>
                      <a:endParaRPr sz="1800" b="1">
                        <a:solidFill>
                          <a:srgbClr val="073763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Mir geht’s gut / prima!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I’m well /</a:t>
                      </a:r>
                      <a:endParaRPr sz="900" i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 really well!</a:t>
                      </a:r>
                      <a:endParaRPr sz="11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Mir geht’s nicht gut.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I’m not </a:t>
                      </a:r>
                      <a:endParaRPr sz="900" i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great.</a:t>
                      </a:r>
                      <a:endParaRPr sz="11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Mir geht’s okay.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I’m ok.</a:t>
                      </a:r>
                      <a:endParaRPr sz="11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Wie alt bist du?</a:t>
                      </a:r>
                      <a:endParaRPr sz="13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How old are you?</a:t>
                      </a:r>
                      <a:endParaRPr sz="900" i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900" i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Ich bin…</a:t>
                      </a:r>
                      <a:endParaRPr sz="900" i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I am…</a:t>
                      </a: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785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b="1">
                          <a:solidFill>
                            <a:schemeClr val="dk1"/>
                          </a:solidFill>
                        </a:rPr>
                        <a:t>Wo wohnst du?</a:t>
                      </a:r>
                      <a:endParaRPr sz="13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Where do you live?</a:t>
                      </a: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eins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zwei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drei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vier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fünf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Die Zahlen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The numbers</a:t>
                      </a:r>
                      <a:endParaRPr sz="1100"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7850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</a:rPr>
                        <a:t>Ich wohne in…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</a:rPr>
                        <a:t>I live in…</a:t>
                      </a:r>
                      <a:endParaRPr sz="1300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sechs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sieben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8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acht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9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neun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/>
                        <a:t>zehn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elf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500" y="736350"/>
            <a:ext cx="405825" cy="40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l="51112" r="3495"/>
          <a:stretch/>
        </p:blipFill>
        <p:spPr>
          <a:xfrm>
            <a:off x="1761825" y="3021992"/>
            <a:ext cx="456659" cy="35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l="54460" r="5071"/>
          <a:stretch/>
        </p:blipFill>
        <p:spPr>
          <a:xfrm>
            <a:off x="737079" y="3012400"/>
            <a:ext cx="405821" cy="37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l="76467"/>
          <a:stretch/>
        </p:blipFill>
        <p:spPr>
          <a:xfrm>
            <a:off x="3125003" y="2942475"/>
            <a:ext cx="272296" cy="4171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3478025" y="410600"/>
            <a:ext cx="528300" cy="202200"/>
          </a:xfrm>
          <a:prstGeom prst="wedgeEllipseCallout">
            <a:avLst>
              <a:gd name="adj1" fmla="val 47019"/>
              <a:gd name="adj2" fmla="val 103709"/>
            </a:avLst>
          </a:prstGeom>
          <a:solidFill>
            <a:srgbClr val="00224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FFFFFF"/>
              </a:solidFill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18875" y="410600"/>
            <a:ext cx="515150" cy="51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97393" y="1048749"/>
            <a:ext cx="558132" cy="55812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>
            <a:off x="3397300" y="1142175"/>
            <a:ext cx="393000" cy="276900"/>
          </a:xfrm>
          <a:prstGeom prst="wedgeEllipseCallout">
            <a:avLst>
              <a:gd name="adj1" fmla="val 83938"/>
              <a:gd name="adj2" fmla="val 14527"/>
            </a:avLst>
          </a:prstGeom>
          <a:solidFill>
            <a:srgbClr val="AC154A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FFFFFF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125100" y="3672025"/>
            <a:ext cx="528300" cy="202200"/>
          </a:xfrm>
          <a:prstGeom prst="wedgeEllipseCallout">
            <a:avLst>
              <a:gd name="adj1" fmla="val 47019"/>
              <a:gd name="adj2" fmla="val 103709"/>
            </a:avLst>
          </a:prstGeom>
          <a:solidFill>
            <a:srgbClr val="00224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FFFFFF"/>
              </a:solidFill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27063" y="3678625"/>
            <a:ext cx="515150" cy="51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18143" y="4316774"/>
            <a:ext cx="558132" cy="55812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/>
          <p:nvPr/>
        </p:nvSpPr>
        <p:spPr>
          <a:xfrm>
            <a:off x="2018050" y="4410200"/>
            <a:ext cx="393000" cy="276900"/>
          </a:xfrm>
          <a:prstGeom prst="wedgeEllipseCallout">
            <a:avLst>
              <a:gd name="adj1" fmla="val 83938"/>
              <a:gd name="adj2" fmla="val 14527"/>
            </a:avLst>
          </a:prstGeom>
          <a:solidFill>
            <a:srgbClr val="AC154A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FFFFFF"/>
              </a:solidFill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52500" y="1780738"/>
            <a:ext cx="838666" cy="63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 descr="Dosiye:Germany map.gif - Wikipedia"/>
          <p:cNvPicPr preferRelativeResize="0"/>
          <p:nvPr/>
        </p:nvPicPr>
        <p:blipFill rotWithShape="1">
          <a:blip r:embed="rId10">
            <a:alphaModFix/>
          </a:blip>
          <a:srcRect l="1191" r="1191"/>
          <a:stretch/>
        </p:blipFill>
        <p:spPr>
          <a:xfrm>
            <a:off x="1444275" y="3672024"/>
            <a:ext cx="680818" cy="748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" name="Google Shape;69;p13"/>
          <p:cNvCxnSpPr/>
          <p:nvPr/>
        </p:nvCxnSpPr>
        <p:spPr>
          <a:xfrm rot="10800000" flipH="1">
            <a:off x="1336375" y="4150975"/>
            <a:ext cx="372000" cy="254400"/>
          </a:xfrm>
          <a:prstGeom prst="straightConnector1">
            <a:avLst/>
          </a:prstGeom>
          <a:noFill/>
          <a:ln w="19050" cap="flat" cmpd="sng">
            <a:solidFill>
              <a:srgbClr val="AC154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Application>Microsoft Office PowerPoint</Application>
  <PresentationFormat>On-screen Show (16:9)</PresentationFormat>
  <Paragraphs>73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Miss C Pattinson</dc:creator>
  <cp:lastModifiedBy>Miss C Pattinson</cp:lastModifiedBy>
  <cp:revision>2</cp:revision>
  <dcterms:modified xsi:type="dcterms:W3CDTF">2026-09-29T10:09:01Z</dcterms:modified>
</cp:coreProperties>
</file>