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5143500" cx="9144000"/>
  <p:notesSz cx="6858000" cy="9144000"/>
  <p:embeddedFontLst>
    <p:embeddedFont>
      <p:font typeface="Century Gothic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2DA2442-709F-4B29-931F-89129312E98A}">
  <a:tblStyle styleId="{12DA2442-709F-4B29-931F-89129312E9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enturyGothic-boldItalic.fntdata"/><Relationship Id="rId10" Type="http://schemas.openxmlformats.org/officeDocument/2006/relationships/font" Target="fonts/CenturyGothic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font" Target="fonts/CenturyGothic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CenturyGothic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6.png"/><Relationship Id="rId11" Type="http://schemas.openxmlformats.org/officeDocument/2006/relationships/image" Target="../media/image14.jpg"/><Relationship Id="rId10" Type="http://schemas.openxmlformats.org/officeDocument/2006/relationships/image" Target="../media/image3.jpg"/><Relationship Id="rId13" Type="http://schemas.openxmlformats.org/officeDocument/2006/relationships/image" Target="../media/image7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9.jpg"/><Relationship Id="rId15" Type="http://schemas.openxmlformats.org/officeDocument/2006/relationships/image" Target="../media/image15.png"/><Relationship Id="rId14" Type="http://schemas.openxmlformats.org/officeDocument/2006/relationships/image" Target="../media/image10.png"/><Relationship Id="rId17" Type="http://schemas.openxmlformats.org/officeDocument/2006/relationships/image" Target="../media/image19.png"/><Relationship Id="rId16" Type="http://schemas.openxmlformats.org/officeDocument/2006/relationships/image" Target="../media/image13.png"/><Relationship Id="rId5" Type="http://schemas.openxmlformats.org/officeDocument/2006/relationships/image" Target="../media/image4.png"/><Relationship Id="rId19" Type="http://schemas.openxmlformats.org/officeDocument/2006/relationships/image" Target="../media/image18.png"/><Relationship Id="rId6" Type="http://schemas.openxmlformats.org/officeDocument/2006/relationships/image" Target="../media/image1.png"/><Relationship Id="rId18" Type="http://schemas.openxmlformats.org/officeDocument/2006/relationships/image" Target="../media/image17.png"/><Relationship Id="rId7" Type="http://schemas.openxmlformats.org/officeDocument/2006/relationships/image" Target="../media/image5.jpg"/><Relationship Id="rId8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3"/>
          <p:cNvGraphicFramePr/>
          <p:nvPr/>
        </p:nvGraphicFramePr>
        <p:xfrm>
          <a:off x="-100" y="-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{12DA2442-709F-4B29-931F-89129312E98A}</a:tableStyleId>
              </a:tblPr>
              <a:tblGrid>
                <a:gridCol w="1143000"/>
                <a:gridCol w="1143000"/>
                <a:gridCol w="1143000"/>
                <a:gridCol w="1143000"/>
                <a:gridCol w="1143000"/>
                <a:gridCol w="1143000"/>
                <a:gridCol w="1143000"/>
                <a:gridCol w="1143000"/>
              </a:tblGrid>
              <a:tr h="847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/>
                        <a:t>Bonjour!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000"/>
                        <a:t>Hello!</a:t>
                      </a:r>
                      <a:endParaRPr i="1" sz="1000"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/>
                        <a:t>Salut!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000">
                          <a:solidFill>
                            <a:schemeClr val="dk1"/>
                          </a:solidFill>
                        </a:rPr>
                        <a:t>Hi!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>
                          <a:solidFill>
                            <a:schemeClr val="dk1"/>
                          </a:solidFill>
                        </a:rPr>
                        <a:t>Comment tu t’appelles?</a:t>
                      </a:r>
                      <a:endParaRPr b="1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000">
                          <a:solidFill>
                            <a:schemeClr val="dk1"/>
                          </a:solidFill>
                        </a:rPr>
                        <a:t>What is your name?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800" u="sng">
                          <a:solidFill>
                            <a:schemeClr val="dk1"/>
                          </a:solidFill>
                        </a:rPr>
                        <a:t>Je me présente</a:t>
                      </a:r>
                      <a:endParaRPr b="1" sz="1800" u="sng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i="1" lang="en-GB">
                          <a:solidFill>
                            <a:schemeClr val="dk1"/>
                          </a:solidFill>
                        </a:rPr>
                        <a:t>a</a:t>
                      </a:r>
                      <a:r>
                        <a:rPr b="1" i="1" lang="en-GB">
                          <a:solidFill>
                            <a:schemeClr val="dk1"/>
                          </a:solidFill>
                        </a:rPr>
                        <a:t>ll about me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 hMerge="1"/>
                <a:tc hMerge="1"/>
                <a:tc hMerge="1"/>
              </a:tr>
              <a:tr h="847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/>
                        <a:t>Au revoir!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000">
                          <a:solidFill>
                            <a:schemeClr val="dk1"/>
                          </a:solidFill>
                        </a:rPr>
                        <a:t>Goodbye!</a:t>
                      </a:r>
                      <a:endParaRPr sz="1200"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/>
                        <a:t>À plus tard!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000">
                          <a:solidFill>
                            <a:schemeClr val="dk1"/>
                          </a:solidFill>
                        </a:rPr>
                        <a:t>See you later!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Je m’appelle…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000">
                          <a:solidFill>
                            <a:schemeClr val="dk1"/>
                          </a:solidFill>
                        </a:rPr>
                        <a:t>My name is…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 hMerge="1"/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800">
                          <a:solidFill>
                            <a:schemeClr val="dk1"/>
                          </a:solidFill>
                        </a:rPr>
                        <a:t>La phonétique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 hMerge="1"/>
                <a:tc hMerge="1"/>
                <a:tc hMerge="1"/>
              </a:tr>
              <a:tr h="847850"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/>
                        <a:t>Comment ça va?</a:t>
                      </a:r>
                      <a:endParaRPr b="1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000">
                          <a:solidFill>
                            <a:schemeClr val="dk1"/>
                          </a:solidFill>
                        </a:rPr>
                        <a:t>How are you?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800">
                          <a:solidFill>
                            <a:srgbClr val="073763"/>
                          </a:solidFill>
                        </a:rPr>
                        <a:t>oi</a:t>
                      </a:r>
                      <a:endParaRPr b="1" sz="1800">
                        <a:solidFill>
                          <a:srgbClr val="07376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i="1" lang="en-GB">
                          <a:solidFill>
                            <a:srgbClr val="073763"/>
                          </a:solidFill>
                        </a:rPr>
                        <a:t>voir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800">
                          <a:solidFill>
                            <a:srgbClr val="073763"/>
                          </a:solidFill>
                        </a:rPr>
                        <a:t>ç/c</a:t>
                      </a:r>
                      <a:endParaRPr b="1" sz="1800">
                        <a:solidFill>
                          <a:srgbClr val="07376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i="1" lang="en-GB">
                          <a:solidFill>
                            <a:srgbClr val="073763"/>
                          </a:solidFill>
                        </a:rPr>
                        <a:t>ici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800">
                          <a:solidFill>
                            <a:srgbClr val="073763"/>
                          </a:solidFill>
                        </a:rPr>
                        <a:t>ou</a:t>
                      </a:r>
                      <a:endParaRPr b="1" sz="1800">
                        <a:solidFill>
                          <a:srgbClr val="07376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i="1" lang="en-GB">
                          <a:solidFill>
                            <a:srgbClr val="073763"/>
                          </a:solidFill>
                        </a:rPr>
                        <a:t>nous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800">
                          <a:solidFill>
                            <a:srgbClr val="073763"/>
                          </a:solidFill>
                        </a:rPr>
                        <a:t>SFC</a:t>
                      </a:r>
                      <a:endParaRPr b="1" sz="1800">
                        <a:solidFill>
                          <a:srgbClr val="07376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i="1" lang="en-GB">
                          <a:solidFill>
                            <a:srgbClr val="073763"/>
                          </a:solidFill>
                        </a:rPr>
                        <a:t>dan</a:t>
                      </a:r>
                      <a:r>
                        <a:rPr b="1" i="1" lang="en-GB" strike="sngStrike">
                          <a:solidFill>
                            <a:srgbClr val="073763"/>
                          </a:solidFill>
                        </a:rPr>
                        <a:t>s</a:t>
                      </a:r>
                      <a:endParaRPr strike="sng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904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/>
                        <a:t>Ça va bien!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000">
                          <a:solidFill>
                            <a:schemeClr val="dk1"/>
                          </a:solidFill>
                        </a:rPr>
                        <a:t>I’m well!</a:t>
                      </a:r>
                      <a:endParaRPr sz="1200"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/>
                        <a:t>Ça va mal.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000">
                          <a:solidFill>
                            <a:schemeClr val="dk1"/>
                          </a:solidFill>
                        </a:rPr>
                        <a:t>I’m not great.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/>
                        <a:t>Comme ci, comme ça.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000">
                          <a:solidFill>
                            <a:schemeClr val="dk1"/>
                          </a:solidFill>
                        </a:rPr>
                        <a:t>I’m ok.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/>
                        <a:t>Quelle nationalité es-tu?</a:t>
                      </a:r>
                      <a:endParaRPr b="1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000">
                          <a:solidFill>
                            <a:schemeClr val="dk1"/>
                          </a:solidFill>
                        </a:rPr>
                        <a:t>What nationality are you?</a:t>
                      </a:r>
                      <a:endParaRPr i="1"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i="1" sz="10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Je suis…</a:t>
                      </a:r>
                      <a:endParaRPr i="1"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000">
                          <a:solidFill>
                            <a:schemeClr val="dk1"/>
                          </a:solidFill>
                        </a:rPr>
                        <a:t>I am…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 hMerge="1"/>
              </a:tr>
              <a:tr h="847850"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>
                          <a:solidFill>
                            <a:schemeClr val="dk1"/>
                          </a:solidFill>
                        </a:rPr>
                        <a:t>Où habites-tu?</a:t>
                      </a:r>
                      <a:endParaRPr b="1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000">
                          <a:solidFill>
                            <a:schemeClr val="dk1"/>
                          </a:solidFill>
                        </a:rPr>
                        <a:t>Where do you live?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a</a:t>
                      </a:r>
                      <a:r>
                        <a:rPr lang="en-GB"/>
                        <a:t>nglais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200"/>
                        <a:t>English</a:t>
                      </a:r>
                      <a:endParaRPr i="1" sz="1200"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é</a:t>
                      </a:r>
                      <a:r>
                        <a:rPr lang="en-GB"/>
                        <a:t>cossais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200"/>
                        <a:t>Scottish</a:t>
                      </a:r>
                      <a:endParaRPr i="1"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g</a:t>
                      </a:r>
                      <a:r>
                        <a:rPr lang="en-GB"/>
                        <a:t>allois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200">
                          <a:solidFill>
                            <a:schemeClr val="dk1"/>
                          </a:solidFill>
                        </a:rPr>
                        <a:t>Welsh</a:t>
                      </a:r>
                      <a:endParaRPr i="1"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i</a:t>
                      </a:r>
                      <a:r>
                        <a:rPr lang="en-GB"/>
                        <a:t>rlandais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200"/>
                        <a:t>Irish</a:t>
                      </a:r>
                      <a:endParaRPr i="1"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f</a:t>
                      </a:r>
                      <a:r>
                        <a:rPr lang="en-GB"/>
                        <a:t>rançais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200"/>
                        <a:t>French</a:t>
                      </a:r>
                      <a:endParaRPr i="1"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847850"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J’habite à</a:t>
                      </a:r>
                      <a:r>
                        <a:rPr lang="en-GB">
                          <a:solidFill>
                            <a:schemeClr val="dk1"/>
                          </a:solidFill>
                        </a:rPr>
                        <a:t>…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000">
                          <a:solidFill>
                            <a:schemeClr val="dk1"/>
                          </a:solidFill>
                        </a:rPr>
                        <a:t>I live in…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anglaise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200">
                          <a:solidFill>
                            <a:schemeClr val="dk1"/>
                          </a:solidFill>
                        </a:rPr>
                        <a:t>English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é</a:t>
                      </a:r>
                      <a:r>
                        <a:rPr lang="en-GB"/>
                        <a:t>cossaise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200">
                          <a:solidFill>
                            <a:schemeClr val="dk1"/>
                          </a:solidFill>
                        </a:rPr>
                        <a:t>Scottish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g</a:t>
                      </a:r>
                      <a:r>
                        <a:rPr lang="en-GB"/>
                        <a:t>alloise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200">
                          <a:solidFill>
                            <a:schemeClr val="dk1"/>
                          </a:solidFill>
                        </a:rPr>
                        <a:t>Welsh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i</a:t>
                      </a:r>
                      <a:r>
                        <a:rPr lang="en-GB"/>
                        <a:t>rlandaise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200">
                          <a:solidFill>
                            <a:schemeClr val="dk1"/>
                          </a:solidFill>
                        </a:rPr>
                        <a:t>Irish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f</a:t>
                      </a:r>
                      <a:r>
                        <a:rPr lang="en-GB"/>
                        <a:t>rançaise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200">
                          <a:solidFill>
                            <a:schemeClr val="dk1"/>
                          </a:solidFill>
                        </a:rPr>
                        <a:t>French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775" y="404000"/>
            <a:ext cx="528349" cy="52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0" l="51112" r="3495" t="0"/>
          <a:stretch/>
        </p:blipFill>
        <p:spPr>
          <a:xfrm>
            <a:off x="1445125" y="3021992"/>
            <a:ext cx="456659" cy="357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54460" r="5071" t="0"/>
          <a:stretch/>
        </p:blipFill>
        <p:spPr>
          <a:xfrm>
            <a:off x="596454" y="2942475"/>
            <a:ext cx="405821" cy="377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6">
            <a:alphaModFix/>
          </a:blip>
          <a:srcRect b="0" l="76467" r="0" t="0"/>
          <a:stretch/>
        </p:blipFill>
        <p:spPr>
          <a:xfrm>
            <a:off x="3125003" y="2942475"/>
            <a:ext cx="272296" cy="417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flag of France (provided by Getty Images)"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71110" y="3985275"/>
            <a:ext cx="393073" cy="247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flag of Ireland (provided by Getty Images)"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926000" y="3980918"/>
            <a:ext cx="393073" cy="2565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lag of England (provided by Getty Images)" id="61" name="Google Shape;6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504338" y="4002974"/>
            <a:ext cx="393073" cy="2414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Welsh flag (provided by Getty Images)" id="62" name="Google Shape;62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787715" y="3985278"/>
            <a:ext cx="393073" cy="2478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ose-up of the flag of Scotland (provided by Getty Images)" id="63" name="Google Shape;63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630354" y="3985286"/>
            <a:ext cx="338109" cy="2767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flag of France (provided by Getty Images)" id="64" name="Google Shape;64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71098" y="4821400"/>
            <a:ext cx="393073" cy="247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flag of Ireland (provided by Getty Images)" id="65" name="Google Shape;65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925988" y="4817043"/>
            <a:ext cx="393073" cy="2565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lag of England (provided by Getty Images)" id="66" name="Google Shape;66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504325" y="4839099"/>
            <a:ext cx="393073" cy="2414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Welsh flag (provided by Getty Images)" id="67" name="Google Shape;67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787702" y="4821403"/>
            <a:ext cx="393073" cy="2478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ose-up of the flag of Scotland (provided by Getty Images)" id="68" name="Google Shape;68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630342" y="4821411"/>
            <a:ext cx="338109" cy="276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052026" y="4730215"/>
            <a:ext cx="338125" cy="360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299951" y="4730215"/>
            <a:ext cx="338125" cy="360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423551" y="4730215"/>
            <a:ext cx="338125" cy="360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578326" y="4730215"/>
            <a:ext cx="338125" cy="360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733101" y="4663865"/>
            <a:ext cx="338125" cy="360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060963" y="3891492"/>
            <a:ext cx="405825" cy="341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208776" y="3891492"/>
            <a:ext cx="405825" cy="341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50463" y="3891492"/>
            <a:ext cx="405825" cy="341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544463" y="3891492"/>
            <a:ext cx="405825" cy="341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699238" y="3891492"/>
            <a:ext cx="405825" cy="3416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erson looking into a microscope" id="79" name="Google Shape;79;p13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5149024" y="1863178"/>
            <a:ext cx="456650" cy="5581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oup of children" id="80" name="Google Shape;80;p13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7405709" y="1841999"/>
            <a:ext cx="515141" cy="417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map with an arrow to show location" id="81" name="Google Shape;81;p13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6180781" y="2003034"/>
            <a:ext cx="456650" cy="4584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x with an arrow pointing down" id="82" name="Google Shape;82;p13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8637507" y="1866349"/>
            <a:ext cx="338100" cy="465552"/>
          </a:xfrm>
          <a:prstGeom prst="rect">
            <a:avLst/>
          </a:prstGeom>
          <a:noFill/>
          <a:ln>
            <a:noFill/>
          </a:ln>
        </p:spPr>
      </p:pic>
      <p:sp>
        <p:nvSpPr>
          <p:cNvPr descr="orange down arrow pointing into the box" id="83" name="Google Shape;83;p13"/>
          <p:cNvSpPr/>
          <p:nvPr/>
        </p:nvSpPr>
        <p:spPr>
          <a:xfrm>
            <a:off x="8755396" y="1842001"/>
            <a:ext cx="102000" cy="2982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A6500"/>
          </a:solidFill>
          <a:ln cap="flat" cmpd="sng" w="12700">
            <a:solidFill>
              <a:srgbClr val="FA65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entury Gothic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4" name="Google Shape;84;p13"/>
          <p:cNvSpPr/>
          <p:nvPr/>
        </p:nvSpPr>
        <p:spPr>
          <a:xfrm>
            <a:off x="3504350" y="404000"/>
            <a:ext cx="528300" cy="202200"/>
          </a:xfrm>
          <a:prstGeom prst="wedgeEllipseCallout">
            <a:avLst>
              <a:gd fmla="val 47019" name="adj1"/>
              <a:gd fmla="val 103709" name="adj2"/>
            </a:avLst>
          </a:prstGeom>
          <a:solidFill>
            <a:srgbClr val="002248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FFFF"/>
              </a:solidFill>
            </a:endParaRPr>
          </a:p>
        </p:txBody>
      </p:sp>
      <p:pic>
        <p:nvPicPr>
          <p:cNvPr id="85" name="Google Shape;85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006313" y="410600"/>
            <a:ext cx="515150" cy="51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897393" y="1048749"/>
            <a:ext cx="558132" cy="55812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/>
          <p:nvPr/>
        </p:nvSpPr>
        <p:spPr>
          <a:xfrm>
            <a:off x="3397300" y="1142175"/>
            <a:ext cx="393000" cy="276900"/>
          </a:xfrm>
          <a:prstGeom prst="wedgeEllipseCallout">
            <a:avLst>
              <a:gd fmla="val 83938" name="adj1"/>
              <a:gd fmla="val 14527" name="adj2"/>
            </a:avLst>
          </a:prstGeom>
          <a:solidFill>
            <a:srgbClr val="AC154A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2125100" y="3672025"/>
            <a:ext cx="528300" cy="202200"/>
          </a:xfrm>
          <a:prstGeom prst="wedgeEllipseCallout">
            <a:avLst>
              <a:gd fmla="val 47019" name="adj1"/>
              <a:gd fmla="val 103709" name="adj2"/>
            </a:avLst>
          </a:prstGeom>
          <a:solidFill>
            <a:srgbClr val="002248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FFFF"/>
              </a:solidFill>
            </a:endParaRPr>
          </a:p>
        </p:txBody>
      </p:sp>
      <p:pic>
        <p:nvPicPr>
          <p:cNvPr id="89" name="Google Shape;89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627063" y="3678625"/>
            <a:ext cx="515150" cy="51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518143" y="4316774"/>
            <a:ext cx="558132" cy="55812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3"/>
          <p:cNvSpPr/>
          <p:nvPr/>
        </p:nvSpPr>
        <p:spPr>
          <a:xfrm>
            <a:off x="2018050" y="4410200"/>
            <a:ext cx="393000" cy="276900"/>
          </a:xfrm>
          <a:prstGeom prst="wedgeEllipseCallout">
            <a:avLst>
              <a:gd fmla="val 83938" name="adj1"/>
              <a:gd fmla="val 14527" name="adj2"/>
            </a:avLst>
          </a:prstGeom>
          <a:solidFill>
            <a:srgbClr val="AC154A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FFFF"/>
              </a:solidFill>
            </a:endParaRPr>
          </a:p>
        </p:txBody>
      </p:sp>
      <p:pic>
        <p:nvPicPr>
          <p:cNvPr id="92" name="Google Shape;92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388465" y="3714636"/>
            <a:ext cx="632182" cy="695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3" name="Google Shape;93;p13"/>
          <p:cNvCxnSpPr/>
          <p:nvPr/>
        </p:nvCxnSpPr>
        <p:spPr>
          <a:xfrm flipH="1" rot="10800000">
            <a:off x="1336375" y="4150975"/>
            <a:ext cx="372000" cy="254400"/>
          </a:xfrm>
          <a:prstGeom prst="straightConnector1">
            <a:avLst/>
          </a:prstGeom>
          <a:noFill/>
          <a:ln cap="flat" cmpd="sng" w="19050">
            <a:solidFill>
              <a:srgbClr val="AC154A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94" name="Google Shape;94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504352" y="1729878"/>
            <a:ext cx="986327" cy="7488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