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Century Gothic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3C8F943-FF09-49AD-B58D-800D65343A57}">
  <a:tblStyle styleId="{F3C8F943-FF09-49AD-B58D-800D65343A5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11" Type="http://schemas.openxmlformats.org/officeDocument/2006/relationships/font" Target="fonts/CenturyGothic-boldItalic.fntdata"/><Relationship Id="rId10" Type="http://schemas.openxmlformats.org/officeDocument/2006/relationships/font" Target="fonts/CenturyGothic-italic.fntdata"/><Relationship Id="rId9" Type="http://schemas.openxmlformats.org/officeDocument/2006/relationships/font" Target="fonts/CenturyGothic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CenturyGothic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474b6daea5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474b6daea5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{F3C8F943-FF09-49AD-B58D-800D65343A57}</a:tableStyleId>
              </a:tblPr>
              <a:tblGrid>
                <a:gridCol w="1126025"/>
                <a:gridCol w="1126025"/>
                <a:gridCol w="1126025"/>
                <a:gridCol w="1193925"/>
              </a:tblGrid>
              <a:tr h="64752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rgbClr val="0000FF"/>
                          </a:solidFill>
                        </a:rPr>
                        <a:t>il</a:t>
                      </a:r>
                      <a:r>
                        <a:rPr lang="en-GB">
                          <a:solidFill>
                            <a:schemeClr val="dk1"/>
                          </a:solidFill>
                        </a:rPr>
                        <a:t> s’appelle …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>
                          <a:solidFill>
                            <a:schemeClr val="dk1"/>
                          </a:solidFill>
                        </a:rPr>
                        <a:t>(he is called …)</a:t>
                      </a:r>
                      <a:endParaRPr/>
                    </a:p>
                  </a:txBody>
                  <a:tcPr marT="91425" marB="91425" marR="91425" marL="91425" anchor="ctr">
                    <a:solidFill>
                      <a:srgbClr val="C9DAF8"/>
                    </a:solidFill>
                  </a:tcPr>
                </a:tc>
                <a:tc hMerge="1"/>
                <a:tc hMerge="1"/>
                <a:tc hMerge="1"/>
              </a:tr>
              <a:tr h="65580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0000FF"/>
                          </a:solidFill>
                        </a:rPr>
                        <a:t>il</a:t>
                      </a:r>
                      <a:r>
                        <a:rPr lang="en-GB"/>
                        <a:t> est …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/>
                        <a:t>(he is …)</a:t>
                      </a:r>
                      <a:endParaRPr i="1"/>
                    </a:p>
                  </a:txBody>
                  <a:tcPr marT="91425" marB="91425" marR="91425" marL="91425" anchor="ctr">
                    <a:solidFill>
                      <a:srgbClr val="C9DAF8"/>
                    </a:solidFill>
                  </a:tcPr>
                </a:tc>
                <a:tc hMerge="1"/>
                <a:tc hMerge="1"/>
                <a:tc hMerge="1"/>
              </a:tr>
              <a:tr h="647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grand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/>
                        <a:t>big</a:t>
                      </a:r>
                      <a:endParaRPr i="1"/>
                    </a:p>
                  </a:txBody>
                  <a:tcPr marT="91425" marB="91425" marR="91425" marL="91425" anchor="ctr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petit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/>
                        <a:t>small</a:t>
                      </a:r>
                      <a:endParaRPr i="1"/>
                    </a:p>
                  </a:txBody>
                  <a:tcPr marT="91425" marB="91425" marR="91425" marL="91425" anchor="ctr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joli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/>
                        <a:t>pretty</a:t>
                      </a:r>
                      <a:endParaRPr i="1"/>
                    </a:p>
                  </a:txBody>
                  <a:tcPr marT="91425" marB="91425" marR="91425" marL="91425" anchor="ctr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rgbClr val="D9EAD3"/>
                    </a:solidFill>
                  </a:tcPr>
                </a:tc>
              </a:tr>
              <a:tr h="647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bavard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/>
                        <a:t>chatty</a:t>
                      </a:r>
                      <a:endParaRPr i="1"/>
                    </a:p>
                  </a:txBody>
                  <a:tcPr marT="91425" marB="91425" marR="91425" marL="91425" anchor="ctr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amusant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/>
                        <a:t>fun</a:t>
                      </a:r>
                      <a:endParaRPr i="1"/>
                    </a:p>
                  </a:txBody>
                  <a:tcPr marT="91425" marB="91425" marR="91425" marL="91425" anchor="ctr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act</a:t>
                      </a:r>
                      <a:r>
                        <a:rPr lang="en-GB">
                          <a:solidFill>
                            <a:srgbClr val="0000FF"/>
                          </a:solidFill>
                        </a:rPr>
                        <a:t>if</a:t>
                      </a:r>
                      <a:endParaRPr>
                        <a:solidFill>
                          <a:srgbClr val="0000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/>
                        <a:t>active</a:t>
                      </a:r>
                      <a:endParaRPr i="1"/>
                    </a:p>
                  </a:txBody>
                  <a:tcPr marT="91425" marB="91425" marR="91425" marL="91425" anchor="ctr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sport</a:t>
                      </a:r>
                      <a:r>
                        <a:rPr lang="en-GB">
                          <a:solidFill>
                            <a:srgbClr val="0000FF"/>
                          </a:solidFill>
                        </a:rPr>
                        <a:t>if</a:t>
                      </a:r>
                      <a:endParaRPr>
                        <a:solidFill>
                          <a:srgbClr val="0000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/>
                        <a:t>sporty</a:t>
                      </a:r>
                      <a:endParaRPr i="1"/>
                    </a:p>
                  </a:txBody>
                  <a:tcPr marT="91425" marB="91425" marR="91425" marL="91425" anchor="ctr"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" name="Google Shape;55;p13"/>
          <p:cNvGraphicFramePr/>
          <p:nvPr/>
        </p:nvGraphicFramePr>
        <p:xfrm>
          <a:off x="0" y="2598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{F3C8F943-FF09-49AD-B58D-800D65343A57}</a:tableStyleId>
              </a:tblPr>
              <a:tblGrid>
                <a:gridCol w="1143000"/>
                <a:gridCol w="1143000"/>
                <a:gridCol w="1143000"/>
                <a:gridCol w="1143000"/>
              </a:tblGrid>
              <a:tr h="38100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F0000"/>
                          </a:solidFill>
                        </a:rPr>
                        <a:t>elle</a:t>
                      </a:r>
                      <a:r>
                        <a:rPr lang="en-GB">
                          <a:solidFill>
                            <a:schemeClr val="dk1"/>
                          </a:solidFill>
                        </a:rPr>
                        <a:t> s’appelle …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>
                          <a:solidFill>
                            <a:schemeClr val="dk1"/>
                          </a:solidFill>
                        </a:rPr>
                        <a:t>(she is called …)</a:t>
                      </a:r>
                      <a:endParaRPr/>
                    </a:p>
                  </a:txBody>
                  <a:tcPr marT="91425" marB="91425" marR="91425" marL="91425" anchor="ctr">
                    <a:solidFill>
                      <a:srgbClr val="F4CCCC"/>
                    </a:solidFill>
                  </a:tcPr>
                </a:tc>
                <a:tc hMerge="1"/>
                <a:tc hMerge="1"/>
                <a:tc hMerge="1"/>
              </a:tr>
              <a:tr h="61732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F0000"/>
                          </a:solidFill>
                        </a:rPr>
                        <a:t>elle</a:t>
                      </a:r>
                      <a:r>
                        <a:rPr lang="en-GB"/>
                        <a:t> est …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/>
                        <a:t>(she is …)</a:t>
                      </a:r>
                      <a:endParaRPr i="1"/>
                    </a:p>
                  </a:txBody>
                  <a:tcPr marT="91425" marB="91425" marR="91425" marL="91425" anchor="ctr">
                    <a:solidFill>
                      <a:srgbClr val="F4CCCC"/>
                    </a:solidFill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grand</a:t>
                      </a:r>
                      <a:r>
                        <a:rPr lang="en-GB">
                          <a:solidFill>
                            <a:srgbClr val="FF0000"/>
                          </a:solidFill>
                        </a:rPr>
                        <a:t>e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>
                          <a:solidFill>
                            <a:schemeClr val="dk1"/>
                          </a:solidFill>
                        </a:rPr>
                        <a:t>big</a:t>
                      </a:r>
                      <a:endParaRPr/>
                    </a:p>
                  </a:txBody>
                  <a:tcPr marT="91425" marB="91425" marR="91425" marL="91425" anchor="ctr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petit</a:t>
                      </a:r>
                      <a:r>
                        <a:rPr lang="en-GB">
                          <a:solidFill>
                            <a:srgbClr val="FF0000"/>
                          </a:solidFill>
                        </a:rPr>
                        <a:t>e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/>
                        <a:t>small</a:t>
                      </a:r>
                      <a:endParaRPr i="1"/>
                    </a:p>
                  </a:txBody>
                  <a:tcPr marT="91425" marB="91425" marR="91425" marL="91425" anchor="ctr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joli</a:t>
                      </a:r>
                      <a:r>
                        <a:rPr lang="en-GB">
                          <a:solidFill>
                            <a:srgbClr val="FF0000"/>
                          </a:solidFill>
                        </a:rPr>
                        <a:t>e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/>
                        <a:t>pretty</a:t>
                      </a:r>
                      <a:endParaRPr i="1"/>
                    </a:p>
                  </a:txBody>
                  <a:tcPr marT="91425" marB="91425" marR="91425" marL="91425" anchor="ctr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rgbClr val="D9EAD3"/>
                    </a:solidFill>
                  </a:tcPr>
                </a:tc>
              </a:tr>
              <a:tr h="726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bavard</a:t>
                      </a:r>
                      <a:r>
                        <a:rPr lang="en-GB">
                          <a:solidFill>
                            <a:srgbClr val="FF0000"/>
                          </a:solidFill>
                        </a:rPr>
                        <a:t>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>
                          <a:solidFill>
                            <a:schemeClr val="dk1"/>
                          </a:solidFill>
                        </a:rPr>
                        <a:t>chatty</a:t>
                      </a:r>
                      <a:endParaRPr/>
                    </a:p>
                  </a:txBody>
                  <a:tcPr marT="91425" marB="91425" marR="91425" marL="91425" anchor="ctr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amusant</a:t>
                      </a:r>
                      <a:r>
                        <a:rPr lang="en-GB">
                          <a:solidFill>
                            <a:srgbClr val="FF0000"/>
                          </a:solidFill>
                        </a:rPr>
                        <a:t>e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/>
                        <a:t>fun</a:t>
                      </a:r>
                      <a:endParaRPr i="1"/>
                    </a:p>
                  </a:txBody>
                  <a:tcPr marT="91425" marB="91425" marR="91425" marL="91425" anchor="ctr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act</a:t>
                      </a:r>
                      <a:r>
                        <a:rPr lang="en-GB">
                          <a:solidFill>
                            <a:srgbClr val="FF0000"/>
                          </a:solidFill>
                        </a:rPr>
                        <a:t>ive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/>
                        <a:t>active</a:t>
                      </a:r>
                      <a:endParaRPr i="1"/>
                    </a:p>
                  </a:txBody>
                  <a:tcPr marT="91425" marB="91425" marR="91425" marL="91425" anchor="ctr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sport</a:t>
                      </a:r>
                      <a:r>
                        <a:rPr lang="en-GB">
                          <a:solidFill>
                            <a:srgbClr val="FF0000"/>
                          </a:solidFill>
                        </a:rPr>
                        <a:t>ive</a:t>
                      </a:r>
                      <a:endParaRPr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/>
                        <a:t>sporty</a:t>
                      </a:r>
                      <a:endParaRPr i="1"/>
                    </a:p>
                  </a:txBody>
                  <a:tcPr marT="91425" marB="91425" marR="91425" marL="91425" anchor="ctr"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  <p:sp>
        <p:nvSpPr>
          <p:cNvPr id="56" name="Google Shape;56;p13"/>
          <p:cNvSpPr txBox="1"/>
          <p:nvPr/>
        </p:nvSpPr>
        <p:spPr>
          <a:xfrm>
            <a:off x="4572000" y="25"/>
            <a:ext cx="4572000" cy="7242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solidFill>
                  <a:schemeClr val="dk1"/>
                </a:solidFill>
              </a:rPr>
              <a:t>Mes Amis</a:t>
            </a:r>
            <a:endParaRPr b="1" sz="1800" u="sng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>
                <a:solidFill>
                  <a:schemeClr val="dk1"/>
                </a:solidFill>
              </a:rPr>
              <a:t>my friends</a:t>
            </a:r>
            <a:endParaRPr b="1" i="1">
              <a:solidFill>
                <a:schemeClr val="dk1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4585650" y="724225"/>
            <a:ext cx="4544700" cy="31761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</a:rPr>
              <a:t>La phonétique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</p:txBody>
      </p:sp>
      <p:graphicFrame>
        <p:nvGraphicFramePr>
          <p:cNvPr id="58" name="Google Shape;58;p13"/>
          <p:cNvGraphicFramePr/>
          <p:nvPr/>
        </p:nvGraphicFramePr>
        <p:xfrm>
          <a:off x="4585650" y="1207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{F3C8F943-FF09-49AD-B58D-800D65343A57}</a:tableStyleId>
              </a:tblPr>
              <a:tblGrid>
                <a:gridCol w="2272350"/>
                <a:gridCol w="2272350"/>
              </a:tblGrid>
              <a:tr h="1384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073763"/>
                          </a:solidFill>
                        </a:rPr>
                        <a:t>SFC  (silent final consonant)</a:t>
                      </a:r>
                      <a:endParaRPr b="1" i="1" strike="sngStrike">
                        <a:solidFill>
                          <a:srgbClr val="07376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rgbClr val="07376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073763"/>
                          </a:solidFill>
                        </a:rPr>
                        <a:t>dans</a:t>
                      </a:r>
                      <a:endParaRPr b="1" i="1" sz="2000" strike="sngStrike">
                        <a:solidFill>
                          <a:srgbClr val="07376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1" strike="sngStrike">
                        <a:solidFill>
                          <a:srgbClr val="073763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073763"/>
                          </a:solidFill>
                        </a:rPr>
                        <a:t>SFE (silent </a:t>
                      </a:r>
                      <a:r>
                        <a:rPr b="1" lang="en-GB" sz="1800">
                          <a:solidFill>
                            <a:srgbClr val="073763"/>
                          </a:solidFill>
                        </a:rPr>
                        <a:t>final</a:t>
                      </a:r>
                      <a:r>
                        <a:rPr b="1" lang="en-GB" sz="1800">
                          <a:solidFill>
                            <a:srgbClr val="073763"/>
                          </a:solidFill>
                        </a:rPr>
                        <a:t> e)</a:t>
                      </a:r>
                      <a:endParaRPr b="1" sz="1800">
                        <a:solidFill>
                          <a:srgbClr val="07376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800">
                        <a:solidFill>
                          <a:srgbClr val="07376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800">
                          <a:solidFill>
                            <a:srgbClr val="073763"/>
                          </a:solidFill>
                        </a:rPr>
                        <a:t>timide</a:t>
                      </a:r>
                      <a:endParaRPr b="1" sz="1800">
                        <a:solidFill>
                          <a:srgbClr val="073763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1308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073763"/>
                          </a:solidFill>
                        </a:rPr>
                        <a:t>é </a:t>
                      </a:r>
                      <a:endParaRPr b="1" sz="1800">
                        <a:solidFill>
                          <a:srgbClr val="07376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073763"/>
                          </a:solidFill>
                        </a:rPr>
                        <a:t>écrire</a:t>
                      </a:r>
                      <a:endParaRPr b="1" sz="1800" strike="sngStrike">
                        <a:solidFill>
                          <a:srgbClr val="073763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073763"/>
                          </a:solidFill>
                        </a:rPr>
                        <a:t>è / ê</a:t>
                      </a:r>
                      <a:endParaRPr b="1" sz="1800">
                        <a:solidFill>
                          <a:srgbClr val="07376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800">
                          <a:solidFill>
                            <a:srgbClr val="073763"/>
                          </a:solidFill>
                        </a:rPr>
                        <a:t>tête</a:t>
                      </a:r>
                      <a:endParaRPr b="1" sz="1800">
                        <a:solidFill>
                          <a:srgbClr val="073763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descr="boy holding a sign that says 'shy'" id="59" name="Google Shape;5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14870" y="1609971"/>
            <a:ext cx="831650" cy="9884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/>
          <p:nvPr/>
        </p:nvSpPr>
        <p:spPr>
          <a:xfrm>
            <a:off x="8294577" y="1850931"/>
            <a:ext cx="592800" cy="2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076"/>
              </a:buClr>
              <a:buSzPts val="3300"/>
              <a:buFont typeface="Century Gothic"/>
              <a:buNone/>
            </a:pPr>
            <a:r>
              <a:rPr b="0" i="0" lang="en-GB" sz="1200" u="none" cap="none" strike="noStrike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[shy]</a:t>
            </a:r>
            <a:endParaRPr sz="1200"/>
          </a:p>
        </p:txBody>
      </p:sp>
      <p:cxnSp>
        <p:nvCxnSpPr>
          <p:cNvPr id="61" name="Google Shape;61;p13"/>
          <p:cNvCxnSpPr/>
          <p:nvPr/>
        </p:nvCxnSpPr>
        <p:spPr>
          <a:xfrm>
            <a:off x="7510275" y="1853175"/>
            <a:ext cx="132000" cy="2565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" name="Google Shape;62;p13"/>
          <p:cNvCxnSpPr/>
          <p:nvPr/>
        </p:nvCxnSpPr>
        <p:spPr>
          <a:xfrm flipH="1">
            <a:off x="7522800" y="1853175"/>
            <a:ext cx="163200" cy="2646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" name="Google Shape;63;p13"/>
          <p:cNvCxnSpPr/>
          <p:nvPr/>
        </p:nvCxnSpPr>
        <p:spPr>
          <a:xfrm>
            <a:off x="5059850" y="2077725"/>
            <a:ext cx="132000" cy="2565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" name="Google Shape;64;p13"/>
          <p:cNvCxnSpPr/>
          <p:nvPr/>
        </p:nvCxnSpPr>
        <p:spPr>
          <a:xfrm flipH="1">
            <a:off x="5072375" y="2077725"/>
            <a:ext cx="163200" cy="2646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box with an arrow pointing down" id="65" name="Google Shape;6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79698" y="1814225"/>
            <a:ext cx="1002725" cy="791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and holding a pencil and writing" id="66" name="Google Shape;66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14800" y="2751876"/>
            <a:ext cx="719084" cy="98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head of a boy" id="67" name="Google Shape;6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15154" y="2743859"/>
            <a:ext cx="1002725" cy="10044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8" name="Google Shape;68;p13"/>
          <p:cNvGraphicFramePr/>
          <p:nvPr/>
        </p:nvGraphicFramePr>
        <p:xfrm>
          <a:off x="4572000" y="3900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{F3C8F943-FF09-49AD-B58D-800D65343A57}</a:tableStyleId>
              </a:tblPr>
              <a:tblGrid>
                <a:gridCol w="1524000"/>
                <a:gridCol w="1524000"/>
                <a:gridCol w="1524000"/>
              </a:tblGrid>
              <a:tr h="1243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/>
                        <a:t>très</a:t>
                      </a:r>
                      <a:endParaRPr sz="17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700"/>
                        <a:t>very</a:t>
                      </a:r>
                      <a:endParaRPr i="1" sz="1700"/>
                    </a:p>
                  </a:txBody>
                  <a:tcPr marT="91425" marB="91425" marR="91425" marL="91425" anchor="ctr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/>
                        <a:t>assez</a:t>
                      </a:r>
                      <a:endParaRPr sz="17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700"/>
                        <a:t>quite</a:t>
                      </a:r>
                      <a:endParaRPr i="1" sz="1700"/>
                    </a:p>
                  </a:txBody>
                  <a:tcPr marT="91425" marB="91425" marR="91425" marL="91425" anchor="ctr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/>
                        <a:t>un peu</a:t>
                      </a:r>
                      <a:endParaRPr sz="1700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700"/>
                        <a:t>a bit</a:t>
                      </a:r>
                      <a:endParaRPr i="1" sz="1700"/>
                    </a:p>
                  </a:txBody>
                  <a:tcPr marT="91425" marB="91425" marR="91425" marL="91425" anchor="ctr">
                    <a:solidFill>
                      <a:srgbClr val="FCE5C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