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B094184-86B2-4EC2-8A87-C5D2DC6F98E2}">
  <a:tblStyle styleId="{0B094184-86B2-4EC2-8A87-C5D2DC6F98E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5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24" Type="http://schemas.openxmlformats.org/officeDocument/2006/relationships/image" Target="../media/image22.png"/><Relationship Id="rId5" Type="http://schemas.openxmlformats.org/officeDocument/2006/relationships/image" Target="../media/image3.jpg"/><Relationship Id="rId15" Type="http://schemas.openxmlformats.org/officeDocument/2006/relationships/image" Target="../media/image13.jpg"/><Relationship Id="rId23" Type="http://schemas.openxmlformats.org/officeDocument/2006/relationships/image" Target="../media/image21.png"/><Relationship Id="rId10" Type="http://schemas.openxmlformats.org/officeDocument/2006/relationships/image" Target="../media/image8.jpg"/><Relationship Id="rId19" Type="http://schemas.openxmlformats.org/officeDocument/2006/relationships/image" Target="../media/image17.pn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2.jpg"/><Relationship Id="rId22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0" y="0"/>
          <a:ext cx="9144000" cy="5091075"/>
        </p:xfrm>
        <a:graphic>
          <a:graphicData uri="http://schemas.openxmlformats.org/drawingml/2006/table">
            <a:tbl>
              <a:tblPr>
                <a:noFill/>
                <a:tableStyleId>{0B094184-86B2-4EC2-8A87-C5D2DC6F98E2}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377450"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Was haben wir in unserer Schule?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What do we have in our school?</a:t>
                      </a: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Wir haben……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We have….</a:t>
                      </a:r>
                      <a:endParaRPr sz="900" i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D2E9"/>
                          </a:highlight>
                        </a:rPr>
                        <a:t>Klassenzimmer</a:t>
                      </a:r>
                      <a:endParaRPr sz="1000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D2E9"/>
                          </a:highlight>
                        </a:rPr>
                        <a:t>classrooms</a:t>
                      </a:r>
                      <a:endParaRPr sz="900" i="1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D2E9"/>
                          </a:highlight>
                        </a:rPr>
                        <a:t>Toiletten</a:t>
                      </a:r>
                      <a:endParaRPr sz="1000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D2E9"/>
                          </a:highlight>
                        </a:rPr>
                        <a:t>toilets</a:t>
                      </a:r>
                      <a:endParaRPr sz="900" i="1">
                        <a:highlight>
                          <a:srgbClr val="D9D2E9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Büro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an office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Lehrerzimmer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staffroom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F4CCCC"/>
                          </a:highlight>
                        </a:rPr>
                        <a:t>eine Bibliothek</a:t>
                      </a:r>
                      <a:endParaRPr sz="1000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F4CCCC"/>
                          </a:highlight>
                        </a:rPr>
                        <a:t>a library</a:t>
                      </a:r>
                      <a:endParaRPr sz="900" i="1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F4CCCC"/>
                          </a:highlight>
                        </a:rPr>
                        <a:t>eine Schulkantine</a:t>
                      </a:r>
                      <a:endParaRPr sz="1000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F4CCCC"/>
                          </a:highlight>
                        </a:rPr>
                        <a:t>a school canteen</a:t>
                      </a:r>
                      <a:endParaRPr sz="900" i="1">
                        <a:highlight>
                          <a:srgbClr val="F4CCCC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Schulhof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school yard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FFF2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7875">
                <a:tc grid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Was gibt es im Klassenzimmer?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What is there in the classroom?</a:t>
                      </a: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Es gibt…..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There is/there are……</a:t>
                      </a:r>
                      <a:endParaRPr sz="900" i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700" b="1">
                          <a:solidFill>
                            <a:schemeClr val="dk1"/>
                          </a:solidFill>
                        </a:rPr>
                        <a:t>Phonetik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Was brauchst du?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What do you need?</a:t>
                      </a: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 i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 b="1"/>
                        <a:t>Ich brauche….</a:t>
                      </a:r>
                      <a:endParaRPr sz="1000" b="1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/>
                        <a:t>I need….</a:t>
                      </a:r>
                      <a:endParaRPr sz="900" i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D2E9"/>
                          </a:highlight>
                        </a:rPr>
                        <a:t>Farbstifte</a:t>
                      </a:r>
                      <a:endParaRPr sz="1000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D2E9"/>
                          </a:highlight>
                        </a:rPr>
                        <a:t>colouring pencils</a:t>
                      </a:r>
                      <a:endParaRPr sz="900" i="1">
                        <a:highlight>
                          <a:srgbClr val="D9D2E9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D2E9"/>
                          </a:highlight>
                        </a:rPr>
                        <a:t>Filzstifte</a:t>
                      </a:r>
                      <a:endParaRPr sz="1000">
                        <a:highlight>
                          <a:srgbClr val="D9D2E9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D2E9"/>
                          </a:highlight>
                        </a:rPr>
                        <a:t>felt tip pens</a:t>
                      </a:r>
                      <a:endParaRPr sz="900" i="1">
                        <a:highlight>
                          <a:srgbClr val="D9D2E9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Stuhl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chair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Tisch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table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  <a:highlight>
                            <a:srgbClr val="CFE2F3"/>
                          </a:highlight>
                        </a:rPr>
                        <a:t>einen Computer</a:t>
                      </a:r>
                      <a:endParaRPr sz="1000">
                        <a:solidFill>
                          <a:schemeClr val="dk1"/>
                        </a:solidFill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i="1">
                          <a:solidFill>
                            <a:schemeClr val="dk1"/>
                          </a:solidFill>
                          <a:highlight>
                            <a:srgbClr val="CFE2F3"/>
                          </a:highlight>
                        </a:rPr>
                        <a:t>a computer</a:t>
                      </a:r>
                      <a:endParaRPr sz="1000"/>
                    </a:p>
                  </a:txBody>
                  <a:tcPr marL="91425" marR="91425" marT="91425" marB="91425">
                    <a:lnL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73763"/>
                          </a:solidFill>
                        </a:rPr>
                        <a:t>sch</a:t>
                      </a: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073763"/>
                          </a:solidFill>
                        </a:rPr>
                        <a:t>sch</a:t>
                      </a: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reiben</a:t>
                      </a:r>
                      <a:endParaRPr sz="1100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73763"/>
                          </a:solidFill>
                        </a:rPr>
                        <a:t>z</a:t>
                      </a: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073763"/>
                          </a:solidFill>
                        </a:rPr>
                        <a:t>Z</a:t>
                      </a: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ug</a:t>
                      </a:r>
                      <a:endParaRPr sz="1100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Kuli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biro/pen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Bleistift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pencil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Radiergummi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rubber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CFE2F3"/>
                          </a:highlight>
                        </a:rPr>
                        <a:t>einen Klebestift</a:t>
                      </a:r>
                      <a:endParaRPr sz="1000">
                        <a:highlight>
                          <a:srgbClr val="CFE2F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CFE2F3"/>
                          </a:highlight>
                        </a:rPr>
                        <a:t>a glue stick</a:t>
                      </a:r>
                      <a:endParaRPr sz="900" i="1">
                        <a:highlight>
                          <a:srgbClr val="CFE2F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2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Fenster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window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Smartboard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smartboard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AD1D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b="1">
                          <a:solidFill>
                            <a:srgbClr val="073763"/>
                          </a:solidFill>
                        </a:rPr>
                        <a:t>au</a:t>
                      </a: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H</a:t>
                      </a:r>
                      <a:r>
                        <a:rPr lang="en" sz="1100" b="1">
                          <a:solidFill>
                            <a:srgbClr val="073763"/>
                          </a:solidFill>
                        </a:rPr>
                        <a:t>au</a:t>
                      </a: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s</a:t>
                      </a:r>
                      <a:endParaRPr sz="1100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73763"/>
                          </a:solidFill>
                        </a:rPr>
                        <a:t>ü</a:t>
                      </a: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T</a:t>
                      </a:r>
                      <a:r>
                        <a:rPr lang="en" sz="1100" b="1">
                          <a:solidFill>
                            <a:srgbClr val="073763"/>
                          </a:solidFill>
                        </a:rPr>
                        <a:t>ü</a:t>
                      </a: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r</a:t>
                      </a:r>
                      <a:endParaRPr sz="1100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>
                          <a:solidFill>
                            <a:srgbClr val="073763"/>
                          </a:solidFill>
                        </a:rPr>
                        <a:t>st</a:t>
                      </a: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>
                        <a:solidFill>
                          <a:srgbClr val="073763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 b="1">
                          <a:solidFill>
                            <a:srgbClr val="073763"/>
                          </a:solidFill>
                        </a:rPr>
                        <a:t>st</a:t>
                      </a:r>
                      <a:r>
                        <a:rPr lang="en" sz="1100">
                          <a:solidFill>
                            <a:srgbClr val="073763"/>
                          </a:solidFill>
                        </a:rPr>
                        <a:t>ark</a:t>
                      </a:r>
                      <a:endParaRPr sz="1100">
                        <a:solidFill>
                          <a:srgbClr val="073763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B6D7A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Lineal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ruler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Arbeitsblatt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worksheet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D9EAD3"/>
                          </a:highlight>
                        </a:rPr>
                        <a:t>ein Buch</a:t>
                      </a:r>
                      <a:endParaRPr sz="1000">
                        <a:highlight>
                          <a:srgbClr val="D9EAD3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D9EAD3"/>
                          </a:highlight>
                        </a:rPr>
                        <a:t>a book</a:t>
                      </a:r>
                      <a:endParaRPr sz="900" i="1">
                        <a:highlight>
                          <a:srgbClr val="D9EAD3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rgbClr val="F4CCCC"/>
                          </a:highlight>
                        </a:rPr>
                        <a:t>eine Schere</a:t>
                      </a:r>
                      <a:endParaRPr sz="1000">
                        <a:highlight>
                          <a:srgbClr val="F4CCCC"/>
                        </a:highlight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i="1">
                          <a:highlight>
                            <a:srgbClr val="F4CCCC"/>
                          </a:highlight>
                        </a:rPr>
                        <a:t>[a] scissors</a:t>
                      </a:r>
                      <a:endParaRPr sz="900" i="1">
                        <a:highlight>
                          <a:srgbClr val="F4CCCC"/>
                        </a:highlight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E6B8A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B8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6388" y="1585625"/>
            <a:ext cx="611226" cy="46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descr="File:School-education-learning-1750587-h.jpg - Wikimedia Common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83450" y="292000"/>
            <a:ext cx="468600" cy="353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descr="File:Primary School Playground Wall.jpg - Wikipedia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8000" y="575575"/>
            <a:ext cx="546652" cy="42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descr="Page 2 | school library 1080P, 2K, 4K, 5K HD wallpapers free ...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11991" y="144775"/>
            <a:ext cx="546651" cy="43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descr="File:UCHSPrincipalOffice9.10.09ByLuigiNovi.jpg - Wikimedia Commons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712591" y="103100"/>
            <a:ext cx="468600" cy="366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descr="Flush Toilet Free Stock Photo - Public Domain Pictures"/>
          <p:cNvPicPr preferRelativeResize="0"/>
          <p:nvPr/>
        </p:nvPicPr>
        <p:blipFill rotWithShape="1">
          <a:blip r:embed="rId8">
            <a:alphaModFix/>
          </a:blip>
          <a:srcRect t="24828" b="24823"/>
          <a:stretch/>
        </p:blipFill>
        <p:spPr>
          <a:xfrm>
            <a:off x="2478357" y="850775"/>
            <a:ext cx="468598" cy="35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descr="Healthy Changes on the Menu for School Lunches | The White House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112001" y="926725"/>
            <a:ext cx="546650" cy="33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descr="The Skills Show 2015 - Saturday General | 21/11/2015 Birming… | Flickr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865351" y="879211"/>
            <a:ext cx="546676" cy="36391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descr="23537539 (Provided by Getty Images)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06750" y="2938250"/>
            <a:ext cx="422875" cy="504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descr="23652066 (Provided by Getty Images)"/>
          <p:cNvPicPr preferRelativeResize="0"/>
          <p:nvPr/>
        </p:nvPicPr>
        <p:blipFill rotWithShape="1">
          <a:blip r:embed="rId12">
            <a:alphaModFix/>
          </a:blip>
          <a:srcRect b="12103"/>
          <a:stretch/>
        </p:blipFill>
        <p:spPr>
          <a:xfrm>
            <a:off x="1072750" y="3002600"/>
            <a:ext cx="546650" cy="4402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5" name="Google Shape;65;p13"/>
          <p:cNvCxnSpPr/>
          <p:nvPr/>
        </p:nvCxnSpPr>
        <p:spPr>
          <a:xfrm flipH="1">
            <a:off x="1432675" y="3092613"/>
            <a:ext cx="401100" cy="1959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66" name="Google Shape;66;p13" descr="Students (5-7) using laptops at school (Provided by Getty Images)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153650" y="3092625"/>
            <a:ext cx="468598" cy="374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 descr="Teenage girl looking out window (Provided by Getty Images)"/>
          <p:cNvPicPr preferRelativeResize="0"/>
          <p:nvPr/>
        </p:nvPicPr>
        <p:blipFill rotWithShape="1">
          <a:blip r:embed="rId14">
            <a:alphaModFix/>
          </a:blip>
          <a:srcRect r="19517" b="21179"/>
          <a:stretch/>
        </p:blipFill>
        <p:spPr>
          <a:xfrm>
            <a:off x="159200" y="4250200"/>
            <a:ext cx="470426" cy="67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 descr="Coding Class in School (Provided by Getty Images)"/>
          <p:cNvPicPr preferRelativeResize="0"/>
          <p:nvPr/>
        </p:nvPicPr>
        <p:blipFill rotWithShape="1">
          <a:blip r:embed="rId15">
            <a:alphaModFix/>
          </a:blip>
          <a:srcRect l="33391" b="16178"/>
          <a:stretch/>
        </p:blipFill>
        <p:spPr>
          <a:xfrm>
            <a:off x="1145900" y="4379300"/>
            <a:ext cx="546652" cy="498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6">
            <a:alphaModFix/>
          </a:blip>
          <a:srcRect l="48334"/>
          <a:stretch/>
        </p:blipFill>
        <p:spPr>
          <a:xfrm>
            <a:off x="5181200" y="2947975"/>
            <a:ext cx="546650" cy="485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 descr="Pencil Eraser (Provided by Getty Images)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7188226" y="3093213"/>
            <a:ext cx="470426" cy="373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8">
            <a:alphaModFix/>
          </a:blip>
          <a:srcRect b="11473"/>
          <a:stretch/>
        </p:blipFill>
        <p:spPr>
          <a:xfrm>
            <a:off x="8371725" y="4310400"/>
            <a:ext cx="470425" cy="33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 rotWithShape="1">
          <a:blip r:embed="rId19">
            <a:alphaModFix/>
          </a:blip>
          <a:srcRect l="9173" b="30314"/>
          <a:stretch/>
        </p:blipFill>
        <p:spPr>
          <a:xfrm>
            <a:off x="7188225" y="4278373"/>
            <a:ext cx="647150" cy="397211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 descr="pens, trio scribbi, stabilo, fiber painter, colored pencils ..."/>
          <p:cNvPicPr preferRelativeResize="0"/>
          <p:nvPr/>
        </p:nvPicPr>
        <p:blipFill rotWithShape="1">
          <a:blip r:embed="rId20">
            <a:alphaModFix/>
          </a:blip>
          <a:srcRect l="13262"/>
          <a:stretch/>
        </p:blipFill>
        <p:spPr>
          <a:xfrm>
            <a:off x="8333612" y="1798050"/>
            <a:ext cx="546651" cy="420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 rotWithShape="1">
          <a:blip r:embed="rId21">
            <a:alphaModFix/>
          </a:blip>
          <a:srcRect l="7503" t="12346" r="6748" b="40350"/>
          <a:stretch/>
        </p:blipFill>
        <p:spPr>
          <a:xfrm rot="-86">
            <a:off x="6152417" y="2947995"/>
            <a:ext cx="611244" cy="333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 rotWithShape="1">
          <a:blip r:embed="rId22">
            <a:alphaModFix/>
          </a:blip>
          <a:srcRect l="19967" t="28538" r="23098" b="16424"/>
          <a:stretch/>
        </p:blipFill>
        <p:spPr>
          <a:xfrm>
            <a:off x="8237994" y="3129625"/>
            <a:ext cx="647150" cy="388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 rotWithShape="1">
          <a:blip r:embed="rId23">
            <a:alphaModFix/>
          </a:blip>
          <a:srcRect l="6080" t="27151" r="7549" b="28082"/>
          <a:stretch/>
        </p:blipFill>
        <p:spPr>
          <a:xfrm>
            <a:off x="5181203" y="4250202"/>
            <a:ext cx="741245" cy="33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24">
            <a:alphaModFix/>
          </a:blip>
          <a:srcRect l="26567" t="7244" r="24873" b="9783"/>
          <a:stretch/>
        </p:blipFill>
        <p:spPr>
          <a:xfrm>
            <a:off x="6211675" y="4379300"/>
            <a:ext cx="611226" cy="570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5">
            <a:alphaModFix/>
          </a:blip>
          <a:stretch>
            <a:fillRect/>
          </a:stretch>
        </p:blipFill>
        <p:spPr>
          <a:xfrm>
            <a:off x="6979400" y="1947963"/>
            <a:ext cx="741251" cy="45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2026-10-21T12:28:52Z</dcterms:modified>
</cp:coreProperties>
</file>